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3" r:id="rId2"/>
    <p:sldId id="301" r:id="rId3"/>
  </p:sldIdLst>
  <p:sldSz cx="10691813" cy="7559675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597"/>
    <a:srgbClr val="FFFFFF"/>
    <a:srgbClr val="F6F8FC"/>
    <a:srgbClr val="3D67AF"/>
    <a:srgbClr val="0870B7"/>
    <a:srgbClr val="494949"/>
    <a:srgbClr val="E6E6E6"/>
    <a:srgbClr val="FFDD0E"/>
    <a:srgbClr val="E5EBF7"/>
    <a:srgbClr val="F3F2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13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0FA6-C07E-4A2E-B325-FB84059ACE8B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57379-09D9-46EA-937B-C893243E37F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777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0FA6-C07E-4A2E-B325-FB84059ACE8B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57379-09D9-46EA-937B-C893243E37F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9978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0FA6-C07E-4A2E-B325-FB84059ACE8B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57379-09D9-46EA-937B-C893243E37F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39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0FA6-C07E-4A2E-B325-FB84059ACE8B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57379-09D9-46EA-937B-C893243E37F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8087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0FA6-C07E-4A2E-B325-FB84059ACE8B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57379-09D9-46EA-937B-C893243E37F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6429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0FA6-C07E-4A2E-B325-FB84059ACE8B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57379-09D9-46EA-937B-C893243E37F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6736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0FA6-C07E-4A2E-B325-FB84059ACE8B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57379-09D9-46EA-937B-C893243E37F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3910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0FA6-C07E-4A2E-B325-FB84059ACE8B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57379-09D9-46EA-937B-C893243E37F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6420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0FA6-C07E-4A2E-B325-FB84059ACE8B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57379-09D9-46EA-937B-C893243E37F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4081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0FA6-C07E-4A2E-B325-FB84059ACE8B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57379-09D9-46EA-937B-C893243E37F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0806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0FA6-C07E-4A2E-B325-FB84059ACE8B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57379-09D9-46EA-937B-C893243E37F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2832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40FA6-C07E-4A2E-B325-FB84059ACE8B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57379-09D9-46EA-937B-C893243E37F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010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hyperlink" Target="mailto:contact@laplagemusicale.fr" TargetMode="External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hyperlink" Target="http://www.laplagemusicale.fr/" TargetMode="Externa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png"/><Relationship Id="rId12" Type="http://schemas.openxmlformats.org/officeDocument/2006/relationships/image" Target="../media/image20.png"/><Relationship Id="rId13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2.png"/><Relationship Id="rId1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Image 70">
            <a:extLst>
              <a:ext uri="{FF2B5EF4-FFF2-40B4-BE49-F238E27FC236}">
                <a16:creationId xmlns:a16="http://schemas.microsoft.com/office/drawing/2014/main" xmlns="" id="{5E823398-09E7-C175-9006-DC7503153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393" y="1570654"/>
            <a:ext cx="5119047" cy="2131976"/>
          </a:xfrm>
          <a:prstGeom prst="rect">
            <a:avLst/>
          </a:prstGeom>
        </p:spPr>
      </p:pic>
      <p:sp>
        <p:nvSpPr>
          <p:cNvPr id="32" name="Rectangle 1">
            <a:extLst>
              <a:ext uri="{FF2B5EF4-FFF2-40B4-BE49-F238E27FC236}">
                <a16:creationId xmlns:a16="http://schemas.microsoft.com/office/drawing/2014/main" xmlns="" id="{D0F98F42-0382-FDB1-7028-2AEEEA748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4353" y="4106471"/>
            <a:ext cx="2912253" cy="1057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ts val="3500"/>
              </a:lnSpc>
              <a:spcBef>
                <a:spcPct val="0"/>
              </a:spcBef>
              <a:spcAft>
                <a:spcPts val="477"/>
              </a:spcAft>
              <a:buNone/>
            </a:pPr>
            <a:r>
              <a:rPr lang="fr-FR" altLang="fr-FR" sz="3600" b="1" dirty="0">
                <a:solidFill>
                  <a:schemeClr val="accent1">
                    <a:lumMod val="75000"/>
                  </a:schemeClr>
                </a:solidFill>
                <a:latin typeface="Bebas Kai" panose="04050603020B02020204" pitchFamily="82" charset="0"/>
              </a:rPr>
              <a:t>Osez</a:t>
            </a:r>
            <a:r>
              <a:rPr lang="fr-FR" altLang="fr-FR" sz="2000" b="1" dirty="0">
                <a:solidFill>
                  <a:schemeClr val="accent1">
                    <a:lumMod val="75000"/>
                  </a:schemeClr>
                </a:solidFill>
                <a:latin typeface="Bebas Kai" panose="04050603020B02020204" pitchFamily="82" charset="0"/>
              </a:rPr>
              <a:t> </a:t>
            </a:r>
            <a:r>
              <a:rPr lang="fr-FR" altLang="fr-FR" sz="3600" b="1" dirty="0">
                <a:solidFill>
                  <a:schemeClr val="accent1">
                    <a:lumMod val="75000"/>
                  </a:schemeClr>
                </a:solidFill>
                <a:latin typeface="Bebas Kai" panose="04050603020B02020204" pitchFamily="82" charset="0"/>
              </a:rPr>
              <a:t>le</a:t>
            </a:r>
            <a:r>
              <a:rPr lang="fr-FR" altLang="fr-FR" sz="2000" b="1" dirty="0">
                <a:solidFill>
                  <a:schemeClr val="accent1">
                    <a:lumMod val="75000"/>
                  </a:schemeClr>
                </a:solidFill>
                <a:latin typeface="Bebas Kai" panose="04050603020B02020204" pitchFamily="82" charset="0"/>
              </a:rPr>
              <a:t> </a:t>
            </a:r>
            <a:r>
              <a:rPr lang="fr-FR" altLang="fr-FR" sz="3600" b="1" dirty="0">
                <a:solidFill>
                  <a:schemeClr val="accent1">
                    <a:lumMod val="75000"/>
                  </a:schemeClr>
                </a:solidFill>
                <a:latin typeface="Bebas Kai" panose="04050603020B02020204" pitchFamily="82" charset="0"/>
              </a:rPr>
              <a:t>piano</a:t>
            </a:r>
          </a:p>
          <a:p>
            <a:pPr algn="ctr" eaLnBrk="1" hangingPunct="1">
              <a:lnSpc>
                <a:spcPts val="3500"/>
              </a:lnSpc>
              <a:spcBef>
                <a:spcPct val="0"/>
              </a:spcBef>
              <a:spcAft>
                <a:spcPts val="477"/>
              </a:spcAft>
              <a:buNone/>
            </a:pPr>
            <a:r>
              <a:rPr lang="fr-FR" altLang="fr-FR" sz="3600" b="1" dirty="0">
                <a:solidFill>
                  <a:schemeClr val="accent1">
                    <a:lumMod val="75000"/>
                  </a:schemeClr>
                </a:solidFill>
                <a:latin typeface="Chicola Smoothy" panose="02000500000000000000" pitchFamily="2" charset="0"/>
              </a:rPr>
              <a:t>«</a:t>
            </a:r>
            <a:r>
              <a:rPr lang="fr-FR" altLang="fr-FR" sz="1800" b="1" dirty="0">
                <a:solidFill>
                  <a:schemeClr val="accent1">
                    <a:lumMod val="75000"/>
                  </a:schemeClr>
                </a:solidFill>
                <a:latin typeface="Bebas Kai" panose="04050603020B02020204" pitchFamily="82" charset="0"/>
              </a:rPr>
              <a:t> </a:t>
            </a:r>
            <a:r>
              <a:rPr lang="fr-FR" altLang="fr-FR" sz="3600" b="1" dirty="0">
                <a:solidFill>
                  <a:schemeClr val="accent1">
                    <a:lumMod val="75000"/>
                  </a:schemeClr>
                </a:solidFill>
                <a:latin typeface="Bebas Kai" panose="04050603020B02020204" pitchFamily="82" charset="0"/>
              </a:rPr>
              <a:t>Tout</a:t>
            </a:r>
            <a:r>
              <a:rPr lang="fr-FR" altLang="fr-FR" sz="2000" b="1" dirty="0">
                <a:solidFill>
                  <a:schemeClr val="accent1">
                    <a:lumMod val="75000"/>
                  </a:schemeClr>
                </a:solidFill>
                <a:latin typeface="Bebas Kai" panose="04050603020B02020204" pitchFamily="82" charset="0"/>
              </a:rPr>
              <a:t> </a:t>
            </a:r>
            <a:r>
              <a:rPr lang="fr-FR" altLang="fr-FR" sz="3600" b="1" dirty="0">
                <a:solidFill>
                  <a:schemeClr val="accent1">
                    <a:lumMod val="75000"/>
                  </a:schemeClr>
                </a:solidFill>
                <a:latin typeface="Bebas Kai" panose="04050603020B02020204" pitchFamily="82" charset="0"/>
              </a:rPr>
              <a:t>Terrain</a:t>
            </a:r>
            <a:r>
              <a:rPr lang="fr-FR" altLang="fr-FR" sz="1800" b="1" dirty="0">
                <a:solidFill>
                  <a:schemeClr val="accent1">
                    <a:lumMod val="75000"/>
                  </a:schemeClr>
                </a:solidFill>
                <a:latin typeface="Bebas Kai" panose="04050603020B02020204" pitchFamily="82" charset="0"/>
              </a:rPr>
              <a:t> </a:t>
            </a:r>
            <a:r>
              <a:rPr lang="fr-FR" altLang="fr-FR" sz="3600" b="1" dirty="0">
                <a:solidFill>
                  <a:schemeClr val="accent1">
                    <a:lumMod val="75000"/>
                  </a:schemeClr>
                </a:solidFill>
                <a:latin typeface="Chicola Smoothy" panose="02000500000000000000" pitchFamily="2" charset="0"/>
              </a:rPr>
              <a:t>»</a:t>
            </a:r>
            <a:endParaRPr lang="fr-FR" altLang="fr-FR" sz="2800" b="1" dirty="0">
              <a:solidFill>
                <a:schemeClr val="accent1">
                  <a:lumMod val="75000"/>
                </a:schemeClr>
              </a:solidFill>
              <a:latin typeface="Chicola Smoothy" panose="02000500000000000000" pitchFamily="2" charset="0"/>
            </a:endParaRPr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xmlns="" id="{3DB44DFA-4309-284B-23C6-9015DE347B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186" y="2967635"/>
            <a:ext cx="2678373" cy="2277672"/>
          </a:xfrm>
          <a:prstGeom prst="rect">
            <a:avLst/>
          </a:prstGeom>
        </p:spPr>
      </p:pic>
      <p:grpSp>
        <p:nvGrpSpPr>
          <p:cNvPr id="19" name="Groupe 18">
            <a:extLst>
              <a:ext uri="{FF2B5EF4-FFF2-40B4-BE49-F238E27FC236}">
                <a16:creationId xmlns:a16="http://schemas.microsoft.com/office/drawing/2014/main" xmlns="" id="{4EEE3E0B-E90F-CF22-78FF-C4DCF9B5FD9F}"/>
              </a:ext>
            </a:extLst>
          </p:cNvPr>
          <p:cNvGrpSpPr/>
          <p:nvPr/>
        </p:nvGrpSpPr>
        <p:grpSpPr>
          <a:xfrm>
            <a:off x="8164545" y="6235188"/>
            <a:ext cx="1891869" cy="1103444"/>
            <a:chOff x="8551971" y="3552314"/>
            <a:chExt cx="1873888" cy="1092957"/>
          </a:xfrm>
        </p:grpSpPr>
        <p:pic>
          <p:nvPicPr>
            <p:cNvPr id="52" name="Image 51">
              <a:extLst>
                <a:ext uri="{FF2B5EF4-FFF2-40B4-BE49-F238E27FC236}">
                  <a16:creationId xmlns:a16="http://schemas.microsoft.com/office/drawing/2014/main" xmlns="" id="{13B911CD-3049-515D-9A36-78A52439B3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1971" y="3571161"/>
              <a:ext cx="1873888" cy="44452"/>
            </a:xfrm>
            <a:prstGeom prst="rect">
              <a:avLst/>
            </a:prstGeom>
          </p:spPr>
        </p:pic>
        <p:pic>
          <p:nvPicPr>
            <p:cNvPr id="101" name="Image 100">
              <a:extLst>
                <a:ext uri="{FF2B5EF4-FFF2-40B4-BE49-F238E27FC236}">
                  <a16:creationId xmlns:a16="http://schemas.microsoft.com/office/drawing/2014/main" xmlns="" id="{FA574D70-A2EB-CFA2-4937-03F2FC1E9A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1971" y="3818503"/>
              <a:ext cx="1873888" cy="44452"/>
            </a:xfrm>
            <a:prstGeom prst="rect">
              <a:avLst/>
            </a:prstGeom>
          </p:spPr>
        </p:pic>
        <p:pic>
          <p:nvPicPr>
            <p:cNvPr id="102" name="Image 101">
              <a:extLst>
                <a:ext uri="{FF2B5EF4-FFF2-40B4-BE49-F238E27FC236}">
                  <a16:creationId xmlns:a16="http://schemas.microsoft.com/office/drawing/2014/main" xmlns="" id="{C9E4F413-FE80-38E3-72BF-6D157D305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1971" y="4065845"/>
              <a:ext cx="1873888" cy="44452"/>
            </a:xfrm>
            <a:prstGeom prst="rect">
              <a:avLst/>
            </a:prstGeom>
          </p:spPr>
        </p:pic>
        <p:pic>
          <p:nvPicPr>
            <p:cNvPr id="103" name="Image 102">
              <a:extLst>
                <a:ext uri="{FF2B5EF4-FFF2-40B4-BE49-F238E27FC236}">
                  <a16:creationId xmlns:a16="http://schemas.microsoft.com/office/drawing/2014/main" xmlns="" id="{13E432D7-18E5-052E-090B-D2FB4EE54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1971" y="4313187"/>
              <a:ext cx="1873888" cy="44452"/>
            </a:xfrm>
            <a:prstGeom prst="rect">
              <a:avLst/>
            </a:prstGeom>
          </p:spPr>
        </p:pic>
        <p:pic>
          <p:nvPicPr>
            <p:cNvPr id="104" name="Image 103">
              <a:extLst>
                <a:ext uri="{FF2B5EF4-FFF2-40B4-BE49-F238E27FC236}">
                  <a16:creationId xmlns:a16="http://schemas.microsoft.com/office/drawing/2014/main" xmlns="" id="{234042CB-7304-AD99-9BB0-416D6322BF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1971" y="4560530"/>
              <a:ext cx="1873888" cy="44452"/>
            </a:xfrm>
            <a:prstGeom prst="rect">
              <a:avLst/>
            </a:prstGeom>
          </p:spPr>
        </p:pic>
        <p:sp>
          <p:nvSpPr>
            <p:cNvPr id="106" name="ZoneTexte 105">
              <a:extLst>
                <a:ext uri="{FF2B5EF4-FFF2-40B4-BE49-F238E27FC236}">
                  <a16:creationId xmlns:a16="http://schemas.microsoft.com/office/drawing/2014/main" xmlns="" id="{853CB774-825F-3216-1A28-8E698DBAB384}"/>
                </a:ext>
              </a:extLst>
            </p:cNvPr>
            <p:cNvSpPr txBox="1"/>
            <p:nvPr/>
          </p:nvSpPr>
          <p:spPr>
            <a:xfrm>
              <a:off x="8551971" y="3552314"/>
              <a:ext cx="1873888" cy="10929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600" b="1" dirty="0">
                  <a:latin typeface="Calibri" panose="020F0502020204030204" pitchFamily="34" charset="0"/>
                </a:rPr>
                <a:t>24 au 27 avril 2023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600" b="1" dirty="0">
                  <a:latin typeface="Calibri" panose="020F0502020204030204" pitchFamily="34" charset="0"/>
                </a:rPr>
                <a:t>Provence</a:t>
              </a:r>
            </a:p>
            <a:p>
              <a:pPr algn="ctr">
                <a:lnSpc>
                  <a:spcPts val="2000"/>
                </a:lnSpc>
                <a:spcBef>
                  <a:spcPct val="0"/>
                </a:spcBef>
              </a:pPr>
              <a:r>
                <a:rPr lang="fr-FR" altLang="fr-FR" sz="1400" dirty="0" err="1">
                  <a:latin typeface="Calibri" panose="020F0502020204030204" pitchFamily="34" charset="0"/>
                </a:rPr>
                <a:t>Nozomi</a:t>
              </a:r>
              <a:r>
                <a:rPr lang="fr-FR" altLang="fr-FR" sz="1400" dirty="0">
                  <a:latin typeface="Calibri" panose="020F0502020204030204" pitchFamily="34" charset="0"/>
                </a:rPr>
                <a:t> </a:t>
              </a:r>
              <a:r>
                <a:rPr lang="fr-FR" altLang="fr-FR" sz="1400" dirty="0" err="1">
                  <a:latin typeface="Calibri" panose="020F0502020204030204" pitchFamily="34" charset="0"/>
                </a:rPr>
                <a:t>Misawa</a:t>
              </a:r>
              <a:endParaRPr lang="fr-FR" altLang="fr-FR" sz="1400" dirty="0">
                <a:latin typeface="Calibri" panose="020F0502020204030204" pitchFamily="34" charset="0"/>
              </a:endParaRPr>
            </a:p>
            <a:p>
              <a:pPr algn="ctr">
                <a:lnSpc>
                  <a:spcPts val="2000"/>
                </a:lnSpc>
                <a:spcBef>
                  <a:spcPct val="0"/>
                </a:spcBef>
              </a:pPr>
              <a:r>
                <a:rPr lang="fr-FR" altLang="fr-FR" sz="1400" dirty="0">
                  <a:latin typeface="Calibri" panose="020F0502020204030204" pitchFamily="34" charset="0"/>
                </a:rPr>
                <a:t>Véronique Galliot</a:t>
              </a:r>
            </a:p>
          </p:txBody>
        </p:sp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57360EFC-A1CD-2F06-D391-95E709DE42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099" y="1113216"/>
            <a:ext cx="857866" cy="895848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7A8FC595-E5A6-B5A8-EDBE-20B193E5C5B8}"/>
              </a:ext>
            </a:extLst>
          </p:cNvPr>
          <p:cNvSpPr txBox="1"/>
          <p:nvPr/>
        </p:nvSpPr>
        <p:spPr>
          <a:xfrm>
            <a:off x="9489408" y="506956"/>
            <a:ext cx="1316644" cy="339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fr-FR" sz="1400" dirty="0">
                <a:latin typeface="Chicola Smoothy" panose="02000500000000000000" pitchFamily="2" charset="0"/>
              </a:rPr>
              <a:t>Piano </a:t>
            </a:r>
          </a:p>
        </p:txBody>
      </p:sp>
      <p:pic>
        <p:nvPicPr>
          <p:cNvPr id="22" name="Image 21" descr="Une image contenant carré&#10;&#10;Description générée automatiquement">
            <a:extLst>
              <a:ext uri="{FF2B5EF4-FFF2-40B4-BE49-F238E27FC236}">
                <a16:creationId xmlns:a16="http://schemas.microsoft.com/office/drawing/2014/main" xmlns="" id="{6C461A99-C372-987C-8129-D9001263D4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943" y="192223"/>
            <a:ext cx="688552" cy="317315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4061A7D6-F2D5-D10F-8DC7-BDF1666A9A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403" y="239112"/>
            <a:ext cx="461631" cy="235137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8E9BA64C-455E-8112-C0D9-5F373238F9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965" y="584931"/>
            <a:ext cx="663530" cy="238137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xmlns="" id="{BA52FA0C-059C-1A26-8260-9668AA1E6B33}"/>
              </a:ext>
            </a:extLst>
          </p:cNvPr>
          <p:cNvSpPr txBox="1"/>
          <p:nvPr/>
        </p:nvSpPr>
        <p:spPr>
          <a:xfrm>
            <a:off x="7950440" y="5114196"/>
            <a:ext cx="2320078" cy="9925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ts val="1432"/>
              </a:lnSpc>
              <a:spcBef>
                <a:spcPct val="0"/>
              </a:spcBef>
              <a:buNone/>
            </a:pPr>
            <a:r>
              <a:rPr lang="fr-FR" altLang="fr-FR" sz="1350" dirty="0">
                <a:latin typeface="Calibri" panose="020F0502020204030204" pitchFamily="34" charset="0"/>
              </a:rPr>
              <a:t>Passez du classique au</a:t>
            </a:r>
          </a:p>
          <a:p>
            <a:pPr algn="ctr" eaLnBrk="1" hangingPunct="1">
              <a:lnSpc>
                <a:spcPts val="1432"/>
              </a:lnSpc>
              <a:spcBef>
                <a:spcPct val="0"/>
              </a:spcBef>
              <a:buNone/>
            </a:pPr>
            <a:r>
              <a:rPr lang="fr-FR" altLang="fr-FR" sz="1350" dirty="0">
                <a:latin typeface="Calibri" panose="020F0502020204030204" pitchFamily="34" charset="0"/>
              </a:rPr>
              <a:t>contemporain et au jazz</a:t>
            </a:r>
          </a:p>
          <a:p>
            <a:pPr algn="ctr" eaLnBrk="1" hangingPunct="1">
              <a:lnSpc>
                <a:spcPts val="1432"/>
              </a:lnSpc>
              <a:spcBef>
                <a:spcPct val="0"/>
              </a:spcBef>
              <a:buNone/>
            </a:pPr>
            <a:r>
              <a:rPr lang="fr-FR" altLang="fr-FR" sz="1350" dirty="0">
                <a:latin typeface="Calibri" panose="020F0502020204030204" pitchFamily="34" charset="0"/>
              </a:rPr>
              <a:t>Jouez sur tout type de clavier</a:t>
            </a:r>
          </a:p>
          <a:p>
            <a:pPr algn="ctr" eaLnBrk="1" hangingPunct="1">
              <a:lnSpc>
                <a:spcPts val="1432"/>
              </a:lnSpc>
              <a:spcBef>
                <a:spcPct val="0"/>
              </a:spcBef>
              <a:buNone/>
            </a:pPr>
            <a:r>
              <a:rPr lang="fr-FR" altLang="fr-FR" sz="1350" dirty="0">
                <a:latin typeface="Calibri" panose="020F0502020204030204" pitchFamily="34" charset="0"/>
              </a:rPr>
              <a:t>Seul et à plusieurs</a:t>
            </a:r>
          </a:p>
          <a:p>
            <a:pPr algn="ctr" eaLnBrk="1" hangingPunct="1">
              <a:lnSpc>
                <a:spcPts val="1432"/>
              </a:lnSpc>
              <a:spcBef>
                <a:spcPct val="0"/>
              </a:spcBef>
              <a:buNone/>
            </a:pPr>
            <a:r>
              <a:rPr lang="fr-FR" altLang="fr-FR" sz="1350" dirty="0">
                <a:latin typeface="Calibri" panose="020F0502020204030204" pitchFamily="34" charset="0"/>
              </a:rPr>
              <a:t>Accompagnez, improvisez</a:t>
            </a:r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xmlns="" id="{096D3CA7-882F-BB46-FB4B-2FA23D6B3E9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40"/>
          <a:stretch/>
        </p:blipFill>
        <p:spPr>
          <a:xfrm>
            <a:off x="2931139" y="-213347"/>
            <a:ext cx="2422312" cy="8400037"/>
          </a:xfrm>
          <a:prstGeom prst="rect">
            <a:avLst/>
          </a:prstGeom>
        </p:spPr>
      </p:pic>
      <p:sp>
        <p:nvSpPr>
          <p:cNvPr id="41" name="ZoneTexte 40">
            <a:extLst>
              <a:ext uri="{FF2B5EF4-FFF2-40B4-BE49-F238E27FC236}">
                <a16:creationId xmlns:a16="http://schemas.microsoft.com/office/drawing/2014/main" xmlns="" id="{5DEFC605-805C-116D-199D-37B141EA5863}"/>
              </a:ext>
            </a:extLst>
          </p:cNvPr>
          <p:cNvSpPr txBox="1"/>
          <p:nvPr/>
        </p:nvSpPr>
        <p:spPr>
          <a:xfrm>
            <a:off x="148596" y="262810"/>
            <a:ext cx="3119674" cy="7069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500" b="1" dirty="0">
                <a:solidFill>
                  <a:schemeClr val="accent1">
                    <a:lumMod val="75000"/>
                  </a:schemeClr>
                </a:solidFill>
                <a:latin typeface="Bebas Kai" panose="04050603020B02020204" pitchFamily="82" charset="0"/>
              </a:rPr>
              <a:t>Bulletin d’inscription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637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637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637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r-FR" altLang="fr-FR" sz="795" b="1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defTabSz="0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2808000" algn="r"/>
              </a:tabLst>
            </a:pPr>
            <a:endParaRPr lang="fr-FR" altLang="fr-FR" sz="795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defTabSz="0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2808000" algn="r"/>
              </a:tabLst>
            </a:pPr>
            <a:endParaRPr lang="fr-FR" altLang="fr-FR" sz="795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defTabSz="0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2808000" algn="r"/>
              </a:tabLst>
            </a:pPr>
            <a:r>
              <a:rPr lang="fr-FR" altLang="fr-FR" sz="795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Nom :	</a:t>
            </a:r>
            <a:r>
              <a:rPr lang="fr-FR" altLang="fr-FR" sz="795" dirty="0">
                <a:latin typeface="Calibri" panose="020F0502020204030204" pitchFamily="34" charset="0"/>
              </a:rPr>
              <a:t>……………………………………………………………………………………………	</a:t>
            </a:r>
          </a:p>
          <a:p>
            <a:pPr defTabSz="0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2808000" algn="r"/>
              </a:tabLst>
            </a:pPr>
            <a:r>
              <a:rPr lang="fr-FR" altLang="fr-FR" sz="795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Prénom :	</a:t>
            </a:r>
            <a:r>
              <a:rPr lang="fr-FR" altLang="fr-FR" sz="795" dirty="0">
                <a:latin typeface="Calibri" panose="020F0502020204030204" pitchFamily="34" charset="0"/>
              </a:rPr>
              <a:t>…..…………………………………………………………………………………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2808000" algn="r"/>
              </a:tabLst>
            </a:pPr>
            <a:r>
              <a:rPr lang="fr-FR" altLang="fr-FR" sz="795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Adresse complète : 	</a:t>
            </a:r>
            <a:r>
              <a:rPr lang="fr-FR" altLang="fr-FR" sz="795" dirty="0">
                <a:latin typeface="Calibri" panose="020F0502020204030204" pitchFamily="34" charset="0"/>
              </a:rPr>
              <a:t>……………………………………………………………………..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2808000" algn="r"/>
              </a:tabLst>
            </a:pPr>
            <a:r>
              <a:rPr lang="fr-FR" altLang="fr-FR" sz="795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Code postal Ville : 	</a:t>
            </a:r>
            <a:r>
              <a:rPr lang="fr-FR" altLang="fr-FR" sz="795" dirty="0">
                <a:latin typeface="Calibri" panose="020F0502020204030204" pitchFamily="34" charset="0"/>
              </a:rPr>
              <a:t>………………………………………………………………………..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2808000" algn="r"/>
              </a:tabLst>
            </a:pPr>
            <a:r>
              <a:rPr lang="fr-FR" altLang="fr-FR" sz="795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Téléphone :	</a:t>
            </a:r>
            <a:r>
              <a:rPr lang="fr-FR" altLang="fr-FR" sz="795" dirty="0">
                <a:latin typeface="Calibri" panose="020F0502020204030204" pitchFamily="34" charset="0"/>
              </a:rPr>
              <a:t>………………………………………………………………………………….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2808000" algn="r"/>
              </a:tabLst>
            </a:pPr>
            <a:r>
              <a:rPr lang="fr-FR" altLang="fr-FR" sz="795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Mail :	</a:t>
            </a:r>
            <a:r>
              <a:rPr lang="fr-FR" altLang="fr-FR" sz="795" dirty="0">
                <a:latin typeface="Calibri" panose="020F0502020204030204" pitchFamily="34" charset="0"/>
              </a:rPr>
              <a:t>……………………………………………………………………………………………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318" dirty="0">
              <a:latin typeface="Calibri" panose="020F0502020204030204" pitchFamily="34" charset="0"/>
            </a:endParaRPr>
          </a:p>
          <a:p>
            <a:pPr>
              <a:lnSpc>
                <a:spcPts val="1034"/>
              </a:lnSpc>
              <a:spcBef>
                <a:spcPct val="0"/>
              </a:spcBef>
              <a:buClr>
                <a:srgbClr val="F59D0F"/>
              </a:buClr>
            </a:pPr>
            <a:r>
              <a:rPr lang="fr-FR" altLang="fr-FR" sz="1114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□ </a:t>
            </a:r>
            <a:r>
              <a:rPr lang="fr-FR" altLang="fr-FR" sz="716" dirty="0">
                <a:latin typeface="Calibri" panose="020F0502020204030204" pitchFamily="34" charset="0"/>
              </a:rPr>
              <a:t>Adulte</a:t>
            </a:r>
          </a:p>
          <a:p>
            <a:pPr>
              <a:lnSpc>
                <a:spcPts val="1034"/>
              </a:lnSpc>
              <a:spcBef>
                <a:spcPct val="0"/>
              </a:spcBef>
              <a:buClr>
                <a:srgbClr val="F59D0F"/>
              </a:buClr>
            </a:pPr>
            <a:r>
              <a:rPr lang="fr-FR" altLang="fr-FR" sz="1114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□ </a:t>
            </a:r>
            <a:r>
              <a:rPr lang="fr-FR" altLang="fr-FR" sz="716" dirty="0">
                <a:latin typeface="Calibri" panose="020F0502020204030204" pitchFamily="34" charset="0"/>
              </a:rPr>
              <a:t>Jeune, âge :	…………………..</a:t>
            </a:r>
          </a:p>
          <a:p>
            <a:pPr>
              <a:lnSpc>
                <a:spcPts val="1034"/>
              </a:lnSpc>
              <a:spcBef>
                <a:spcPct val="0"/>
              </a:spcBef>
              <a:buClr>
                <a:srgbClr val="F59D0F"/>
              </a:buClr>
            </a:pPr>
            <a:endParaRPr lang="fr-FR" altLang="fr-FR" sz="239" dirty="0">
              <a:latin typeface="Calibri" panose="020F0502020204030204" pitchFamily="34" charset="0"/>
            </a:endParaRPr>
          </a:p>
          <a:p>
            <a:pPr>
              <a:lnSpc>
                <a:spcPts val="1200"/>
              </a:lnSpc>
              <a:spcBef>
                <a:spcPct val="0"/>
              </a:spcBef>
              <a:buClr>
                <a:srgbClr val="F59D0F"/>
              </a:buClr>
            </a:pPr>
            <a:r>
              <a:rPr lang="fr-FR" altLang="fr-FR" sz="1114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□ </a:t>
            </a:r>
            <a:r>
              <a:rPr lang="fr-FR" altLang="fr-FR" sz="716" dirty="0">
                <a:latin typeface="Calibri" panose="020F0502020204030204" pitchFamily="34" charset="0"/>
              </a:rPr>
              <a:t>Enseignant de piano  :     Oui / Non</a:t>
            </a:r>
          </a:p>
          <a:p>
            <a:pPr>
              <a:lnSpc>
                <a:spcPts val="1200"/>
              </a:lnSpc>
              <a:spcBef>
                <a:spcPct val="0"/>
              </a:spcBef>
              <a:buClr>
                <a:srgbClr val="F59D0F"/>
              </a:buClr>
            </a:pPr>
            <a:r>
              <a:rPr lang="fr-FR" altLang="fr-FR" sz="1114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□</a:t>
            </a:r>
            <a:r>
              <a:rPr lang="fr-FR" altLang="fr-FR" sz="716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fr-FR" altLang="fr-FR" sz="716" dirty="0">
                <a:latin typeface="Calibri" panose="020F0502020204030204" pitchFamily="34" charset="0"/>
              </a:rPr>
              <a:t>Amateur. Préciser le niveau : </a:t>
            </a:r>
          </a:p>
          <a:p>
            <a:pPr>
              <a:lnSpc>
                <a:spcPts val="1200"/>
              </a:lnSpc>
              <a:spcBef>
                <a:spcPct val="0"/>
              </a:spcBef>
              <a:buClr>
                <a:srgbClr val="F59D0F"/>
              </a:buClr>
            </a:pPr>
            <a:r>
              <a:rPr lang="fr-FR" altLang="fr-FR" sz="1114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□ </a:t>
            </a:r>
            <a:r>
              <a:rPr lang="fr-FR" altLang="fr-FR" sz="716" dirty="0">
                <a:latin typeface="Calibri" panose="020F0502020204030204" pitchFamily="34" charset="0"/>
              </a:rPr>
              <a:t>Contemporain :                 Oui / Non </a:t>
            </a:r>
          </a:p>
          <a:p>
            <a:pPr>
              <a:lnSpc>
                <a:spcPts val="1200"/>
              </a:lnSpc>
              <a:spcBef>
                <a:spcPct val="0"/>
              </a:spcBef>
              <a:buClr>
                <a:srgbClr val="F59D0F"/>
              </a:buClr>
            </a:pPr>
            <a:r>
              <a:rPr lang="fr-FR" altLang="fr-FR" sz="1114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□</a:t>
            </a:r>
            <a:r>
              <a:rPr lang="fr-FR" altLang="fr-FR" sz="716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fr-FR" altLang="fr-FR" sz="716" dirty="0">
                <a:latin typeface="Calibri" panose="020F0502020204030204" pitchFamily="34" charset="0"/>
              </a:rPr>
              <a:t>Accompagnement :          Oui / Non</a:t>
            </a:r>
          </a:p>
          <a:p>
            <a:pPr>
              <a:lnSpc>
                <a:spcPts val="1200"/>
              </a:lnSpc>
              <a:spcBef>
                <a:spcPct val="0"/>
              </a:spcBef>
              <a:buClr>
                <a:srgbClr val="F59D0F"/>
              </a:buClr>
            </a:pPr>
            <a:r>
              <a:rPr lang="fr-FR" altLang="fr-FR" sz="1114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□</a:t>
            </a:r>
            <a:r>
              <a:rPr lang="fr-FR" altLang="fr-FR" sz="716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fr-FR" altLang="fr-FR" sz="716" dirty="0">
                <a:latin typeface="Calibri" panose="020F0502020204030204" pitchFamily="34" charset="0"/>
              </a:rPr>
              <a:t>Jazz :                                    Oui / Non</a:t>
            </a:r>
          </a:p>
          <a:p>
            <a:pPr>
              <a:lnSpc>
                <a:spcPts val="1200"/>
              </a:lnSpc>
              <a:spcBef>
                <a:spcPct val="0"/>
              </a:spcBef>
              <a:buClr>
                <a:srgbClr val="F59D0F"/>
              </a:buClr>
            </a:pPr>
            <a:endParaRPr lang="fr-FR" altLang="fr-FR" sz="318" i="1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95E5F5"/>
              </a:buClr>
              <a:buNone/>
            </a:pPr>
            <a:endParaRPr lang="fr-FR" altLang="fr-FR" sz="477" i="1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95E5F5"/>
              </a:buClr>
              <a:buNone/>
            </a:pPr>
            <a:endParaRPr lang="fr-FR" altLang="fr-FR" sz="795" i="1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95E5F5"/>
              </a:buClr>
              <a:buNone/>
            </a:pPr>
            <a:endParaRPr lang="fr-FR" altLang="fr-FR" sz="795" i="1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95E5F5"/>
              </a:buClr>
              <a:buNone/>
            </a:pPr>
            <a:endParaRPr lang="fr-FR" altLang="fr-FR" sz="795" i="1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95E5F5"/>
              </a:buClr>
              <a:buNone/>
            </a:pPr>
            <a:endParaRPr lang="fr-FR" altLang="fr-FR" sz="795" i="1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95E5F5"/>
              </a:buClr>
              <a:buNone/>
            </a:pPr>
            <a:endParaRPr lang="fr-FR" altLang="fr-FR" sz="795" i="1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95E5F5"/>
              </a:buClr>
              <a:buNone/>
            </a:pPr>
            <a:endParaRPr lang="fr-FR" altLang="fr-FR" sz="795" i="1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95E5F5"/>
              </a:buClr>
              <a:buNone/>
            </a:pPr>
            <a:endParaRPr lang="fr-FR" altLang="fr-FR" sz="795" i="1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95E5F5"/>
              </a:buClr>
              <a:buNone/>
            </a:pPr>
            <a:endParaRPr lang="fr-FR" altLang="fr-FR" sz="795" i="1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95E5F5"/>
              </a:buClr>
              <a:buNone/>
            </a:pPr>
            <a:r>
              <a:rPr lang="fr-FR" altLang="fr-FR" sz="795" i="1" dirty="0">
                <a:latin typeface="Calibri" panose="020F0502020204030204" pitchFamily="34" charset="0"/>
              </a:rPr>
              <a:t>Pas de régime alimentaire particulier</a:t>
            </a:r>
          </a:p>
          <a:p>
            <a:pPr eaLnBrk="1" hangingPunct="1">
              <a:spcBef>
                <a:spcPct val="0"/>
              </a:spcBef>
              <a:buClr>
                <a:srgbClr val="95E5F5"/>
              </a:buClr>
              <a:buNone/>
            </a:pPr>
            <a:endParaRPr lang="fr-FR" altLang="fr-FR" sz="795" i="1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95E5F5"/>
              </a:buClr>
              <a:buNone/>
            </a:pPr>
            <a:endParaRPr lang="fr-FR" altLang="fr-FR" sz="795" i="1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95E5F5"/>
              </a:buClr>
              <a:buNone/>
            </a:pPr>
            <a:endParaRPr lang="fr-FR" altLang="fr-FR" sz="795" i="1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E7B7E4"/>
              </a:buClr>
              <a:buFont typeface="Wingdings" charset="2"/>
              <a:buNone/>
            </a:pPr>
            <a:r>
              <a:rPr lang="fr-FR" altLang="fr-FR" sz="719" dirty="0">
                <a:latin typeface="Calibri" panose="020F0502020204030204" pitchFamily="34" charset="0"/>
              </a:rPr>
              <a:t>      </a:t>
            </a:r>
            <a:endParaRPr lang="fr-FR" altLang="fr-FR" sz="795" dirty="0">
              <a:latin typeface="Calibri" panose="020F0502020204030204" pitchFamily="34" charset="0"/>
            </a:endParaRPr>
          </a:p>
          <a:p>
            <a:pPr>
              <a:lnSpc>
                <a:spcPts val="1034"/>
              </a:lnSpc>
              <a:spcBef>
                <a:spcPts val="500"/>
              </a:spcBef>
              <a:buClr>
                <a:srgbClr val="F59D0F"/>
              </a:buClr>
            </a:pPr>
            <a:r>
              <a:rPr lang="fr-FR" altLang="fr-FR" sz="1114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□ </a:t>
            </a:r>
            <a:r>
              <a:rPr lang="fr-FR" altLang="fr-FR" sz="716" dirty="0">
                <a:latin typeface="Calibri" panose="020F0502020204030204" pitchFamily="34" charset="0"/>
              </a:rPr>
              <a:t>Je joins aujourd’hui mon règlement, soit :                  ………………………. €</a:t>
            </a:r>
          </a:p>
          <a:p>
            <a:pPr>
              <a:lnSpc>
                <a:spcPts val="1034"/>
              </a:lnSpc>
              <a:spcBef>
                <a:spcPct val="0"/>
              </a:spcBef>
              <a:buClr>
                <a:srgbClr val="F59D0F"/>
              </a:buClr>
            </a:pPr>
            <a:r>
              <a:rPr lang="fr-FR" altLang="fr-FR" sz="398" dirty="0">
                <a:latin typeface="Calibri" panose="020F0502020204030204" pitchFamily="34" charset="0"/>
              </a:rPr>
              <a:t>                                                                                                                                                                                   </a:t>
            </a:r>
            <a:r>
              <a:rPr lang="fr-FR" altLang="fr-FR" sz="700" dirty="0">
                <a:latin typeface="Calibri" panose="020F0502020204030204" pitchFamily="34" charset="0"/>
              </a:rPr>
              <a:t> (50% d’arrhes)</a:t>
            </a:r>
            <a:r>
              <a:rPr lang="fr-FR" altLang="fr-FR" sz="398" dirty="0">
                <a:latin typeface="Calibri" panose="020F0502020204030204" pitchFamily="34" charset="0"/>
              </a:rPr>
              <a:t> </a:t>
            </a:r>
          </a:p>
          <a:p>
            <a:pPr>
              <a:lnSpc>
                <a:spcPts val="1034"/>
              </a:lnSpc>
              <a:spcBef>
                <a:spcPct val="0"/>
              </a:spcBef>
              <a:buClr>
                <a:srgbClr val="F59D0F"/>
              </a:buClr>
            </a:pPr>
            <a:r>
              <a:rPr lang="fr-FR" altLang="fr-FR" sz="1114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□ </a:t>
            </a:r>
            <a:r>
              <a:rPr lang="fr-FR" altLang="fr-FR" sz="716" dirty="0">
                <a:latin typeface="Calibri" panose="020F0502020204030204" pitchFamily="34" charset="0"/>
              </a:rPr>
              <a:t>Je réglerai le solde au début du stage, soit :                ……………………..  €</a:t>
            </a:r>
          </a:p>
          <a:p>
            <a:pPr>
              <a:lnSpc>
                <a:spcPts val="1034"/>
              </a:lnSpc>
              <a:spcBef>
                <a:spcPct val="0"/>
              </a:spcBef>
              <a:buClr>
                <a:srgbClr val="F59D0F"/>
              </a:buClr>
            </a:pPr>
            <a:r>
              <a:rPr lang="fr-FR" altLang="fr-FR" sz="700" dirty="0">
                <a:latin typeface="Calibri" panose="020F0502020204030204" pitchFamily="34" charset="0"/>
              </a:rPr>
              <a:t>                                                                                                  (solde : 50%) </a:t>
            </a:r>
          </a:p>
          <a:p>
            <a:pPr algn="just" eaLnBrk="1" hangingPunct="1">
              <a:spcBef>
                <a:spcPct val="0"/>
              </a:spcBef>
              <a:buClr>
                <a:srgbClr val="F59D0F"/>
              </a:buClr>
              <a:buFontTx/>
              <a:buNone/>
            </a:pPr>
            <a:endParaRPr lang="fr-FR" altLang="fr-FR" sz="318" dirty="0">
              <a:latin typeface="Calibri" panose="020F0502020204030204" pitchFamily="34" charset="0"/>
            </a:endParaRPr>
          </a:p>
          <a:p>
            <a:pPr algn="just" defTabSz="449263" eaLnBrk="1" hangingPunct="1">
              <a:spcBef>
                <a:spcPct val="0"/>
              </a:spcBef>
              <a:buClr>
                <a:srgbClr val="F59D0F"/>
              </a:buClr>
              <a:buFontTx/>
              <a:buNone/>
            </a:pPr>
            <a:r>
              <a:rPr lang="fr-FR" altLang="fr-FR" sz="716" dirty="0">
                <a:latin typeface="Calibri" panose="020F0502020204030204" pitchFamily="34" charset="0"/>
              </a:rPr>
              <a:t>À l’ordre de « La plage musicale ». Classe </a:t>
            </a:r>
            <a:r>
              <a:rPr lang="fr-FR" altLang="fr-FR" sz="716" b="1" dirty="0">
                <a:latin typeface="Calibri" panose="020F0502020204030204" pitchFamily="34" charset="0"/>
              </a:rPr>
              <a:t>Piano « tout terrain »</a:t>
            </a:r>
            <a:r>
              <a:rPr lang="fr-FR" altLang="fr-FR" sz="716" dirty="0">
                <a:latin typeface="Calibri" panose="020F0502020204030204" pitchFamily="34" charset="0"/>
              </a:rPr>
              <a:t> 25, avenue des oliviers, 84230 Châteauneuf-du-pape. 20% d’arrhes retenus pour désistement 15 jours avant le séjour, 100% après. Toutes nos informations sur notre site  : </a:t>
            </a:r>
            <a:r>
              <a:rPr lang="fr-FR" altLang="fr-FR" sz="716" dirty="0">
                <a:solidFill>
                  <a:srgbClr val="1D71B8"/>
                </a:solidFill>
                <a:latin typeface="Calibri" panose="020F0502020204030204" pitchFamily="34" charset="0"/>
                <a:hlinkClick r:id="rId10"/>
              </a:rPr>
              <a:t>www.laplagemusicale.fr</a:t>
            </a:r>
            <a:r>
              <a:rPr lang="fr-FR" altLang="fr-FR" sz="716" dirty="0">
                <a:latin typeface="Calibri" panose="020F0502020204030204" pitchFamily="34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Clr>
                <a:srgbClr val="F59D0F"/>
              </a:buClr>
              <a:buFontTx/>
              <a:buNone/>
            </a:pPr>
            <a:endParaRPr lang="fr-FR" altLang="fr-FR" sz="836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E7B7E4"/>
              </a:buClr>
              <a:buFont typeface="Wingdings" charset="2"/>
              <a:buNone/>
            </a:pPr>
            <a:endParaRPr lang="fr-FR" altLang="fr-FR" sz="719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E7B7E4"/>
              </a:buClr>
              <a:buFont typeface="Wingdings" charset="2"/>
              <a:buNone/>
            </a:pPr>
            <a:r>
              <a:rPr lang="fr-FR" altLang="fr-FR" sz="719" dirty="0">
                <a:latin typeface="Calibri" panose="020F0502020204030204" pitchFamily="34" charset="0"/>
              </a:rPr>
              <a:t>Fait à : ……………………………………………….</a:t>
            </a:r>
          </a:p>
          <a:p>
            <a:pPr eaLnBrk="1" hangingPunct="1">
              <a:spcBef>
                <a:spcPct val="0"/>
              </a:spcBef>
              <a:buClr>
                <a:srgbClr val="E7B7E4"/>
              </a:buClr>
              <a:buFont typeface="Wingdings" charset="2"/>
              <a:buNone/>
            </a:pPr>
            <a:endParaRPr lang="fr-FR" altLang="fr-FR" sz="719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E7B7E4"/>
              </a:buClr>
              <a:buFont typeface="Wingdings" charset="2"/>
              <a:buNone/>
            </a:pPr>
            <a:r>
              <a:rPr lang="fr-FR" altLang="fr-FR" sz="719" dirty="0">
                <a:latin typeface="Calibri" panose="020F0502020204030204" pitchFamily="34" charset="0"/>
              </a:rPr>
              <a:t>Le : ……………………………………………………</a:t>
            </a:r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xmlns="" id="{EE514AEA-4A6A-E146-E358-5EB30DEED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8793" y="35159"/>
            <a:ext cx="1919277" cy="403663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E7B7E4"/>
              </a:buClr>
              <a:buFont typeface="Wingdings" charset="2"/>
              <a:buNone/>
            </a:pPr>
            <a:endParaRPr lang="fr-FR" altLang="fr-FR" sz="562">
              <a:latin typeface="Tahoma" charset="0"/>
            </a:endParaRP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xmlns="" id="{145E1F8F-2915-4DF8-9566-68A6E0A21E29}"/>
              </a:ext>
            </a:extLst>
          </p:cNvPr>
          <p:cNvSpPr txBox="1"/>
          <p:nvPr/>
        </p:nvSpPr>
        <p:spPr>
          <a:xfrm>
            <a:off x="3534933" y="6790839"/>
            <a:ext cx="1559593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716" dirty="0">
                <a:solidFill>
                  <a:schemeClr val="bg1"/>
                </a:solidFill>
                <a:latin typeface="Calibri" panose="020F0502020204030204" pitchFamily="34" charset="0"/>
              </a:rPr>
              <a:t>25 avenue de oliviers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716" dirty="0">
                <a:solidFill>
                  <a:schemeClr val="bg1"/>
                </a:solidFill>
                <a:latin typeface="Calibri" panose="020F0502020204030204" pitchFamily="34" charset="0"/>
              </a:rPr>
              <a:t>84230 Châteauneuf-du-Pape </a:t>
            </a:r>
            <a:endParaRPr lang="fr-FR" sz="1591" dirty="0">
              <a:solidFill>
                <a:schemeClr val="bg1"/>
              </a:solidFill>
            </a:endParaRP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xmlns="" id="{864B1861-0B78-E18E-6857-F977B667EFC9}"/>
              </a:ext>
            </a:extLst>
          </p:cNvPr>
          <p:cNvSpPr txBox="1"/>
          <p:nvPr/>
        </p:nvSpPr>
        <p:spPr>
          <a:xfrm>
            <a:off x="3578719" y="7155218"/>
            <a:ext cx="1472021" cy="220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altLang="fr-FR" sz="836" dirty="0">
                <a:solidFill>
                  <a:schemeClr val="bg1"/>
                </a:solidFill>
                <a:latin typeface="Calibri" panose="020F0502020204030204" pitchFamily="34" charset="0"/>
              </a:rPr>
              <a:t>SIREN 789 071 685</a:t>
            </a:r>
            <a:endParaRPr lang="fr-FR" sz="836" dirty="0">
              <a:solidFill>
                <a:schemeClr val="bg1"/>
              </a:solidFill>
            </a:endParaRP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xmlns="" id="{0F4039DC-0689-3AD7-E44A-874C5AC9A34E}"/>
              </a:ext>
            </a:extLst>
          </p:cNvPr>
          <p:cNvSpPr txBox="1"/>
          <p:nvPr/>
        </p:nvSpPr>
        <p:spPr>
          <a:xfrm>
            <a:off x="2242598" y="6558562"/>
            <a:ext cx="706430" cy="203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Clr>
                <a:srgbClr val="E7B7E4"/>
              </a:buClr>
              <a:buFont typeface="Wingdings" charset="2"/>
              <a:buNone/>
            </a:pPr>
            <a:r>
              <a:rPr lang="fr-FR" altLang="fr-FR" sz="719" dirty="0">
                <a:latin typeface="Calibri" panose="020F0502020204030204" pitchFamily="34" charset="0"/>
              </a:rPr>
              <a:t>Signature</a:t>
            </a:r>
          </a:p>
        </p:txBody>
      </p:sp>
      <p:pic>
        <p:nvPicPr>
          <p:cNvPr id="47" name="Image 46">
            <a:extLst>
              <a:ext uri="{FF2B5EF4-FFF2-40B4-BE49-F238E27FC236}">
                <a16:creationId xmlns:a16="http://schemas.microsoft.com/office/drawing/2014/main" xmlns="" id="{10E578DB-5546-B198-6569-1207E0EE0DF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340" y="612027"/>
            <a:ext cx="1058778" cy="781715"/>
          </a:xfrm>
          <a:prstGeom prst="rect">
            <a:avLst/>
          </a:prstGeom>
        </p:spPr>
      </p:pic>
      <p:graphicFrame>
        <p:nvGraphicFramePr>
          <p:cNvPr id="48" name="Tableau 52">
            <a:extLst>
              <a:ext uri="{FF2B5EF4-FFF2-40B4-BE49-F238E27FC236}">
                <a16:creationId xmlns:a16="http://schemas.microsoft.com/office/drawing/2014/main" xmlns="" id="{ADF2A5E2-7A31-E0AA-C2C6-989635CDD8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111200"/>
              </p:ext>
            </p:extLst>
          </p:nvPr>
        </p:nvGraphicFramePr>
        <p:xfrm>
          <a:off x="241705" y="3900947"/>
          <a:ext cx="2812854" cy="1062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8992">
                  <a:extLst>
                    <a:ext uri="{9D8B030D-6E8A-4147-A177-3AD203B41FA5}">
                      <a16:colId xmlns:a16="http://schemas.microsoft.com/office/drawing/2014/main" xmlns="" val="76126218"/>
                    </a:ext>
                  </a:extLst>
                </a:gridCol>
                <a:gridCol w="483862">
                  <a:extLst>
                    <a:ext uri="{9D8B030D-6E8A-4147-A177-3AD203B41FA5}">
                      <a16:colId xmlns:a16="http://schemas.microsoft.com/office/drawing/2014/main" xmlns="" val="3366251364"/>
                    </a:ext>
                  </a:extLst>
                </a:gridCol>
              </a:tblGrid>
              <a:tr h="313372"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r>
                        <a:rPr lang="fr-FR" sz="1000" dirty="0">
                          <a:latin typeface="Bebaskai" panose="04050603020B02020204" pitchFamily="82" charset="0"/>
                        </a:rPr>
                        <a:t>Stage Piano </a:t>
                      </a:r>
                      <a:r>
                        <a:rPr lang="fr-FR" sz="800" dirty="0">
                          <a:latin typeface="Chicola Smoothy" panose="02000500000000000000" pitchFamily="2" charset="0"/>
                        </a:rPr>
                        <a:t>« Osez le Piano tout terrain »</a:t>
                      </a:r>
                      <a:endParaRPr lang="fr-FR" sz="1100" dirty="0">
                        <a:latin typeface="Chicola Smoothy" panose="02000500000000000000" pitchFamily="2" charset="0"/>
                      </a:endParaRPr>
                    </a:p>
                  </a:txBody>
                  <a:tcPr marL="88171" marR="88171" marT="44085" marB="4408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900"/>
                        </a:lnSpc>
                      </a:pPr>
                      <a:r>
                        <a:rPr lang="fr-FR" sz="1000" dirty="0">
                          <a:latin typeface="Bebaskai" panose="04050603020B02020204" pitchFamily="82" charset="0"/>
                        </a:rPr>
                        <a:t>Tarif</a:t>
                      </a:r>
                      <a:endParaRPr lang="fr-FR" sz="1200" dirty="0">
                        <a:latin typeface="Bebaskai" panose="04050603020B02020204" pitchFamily="82" charset="0"/>
                      </a:endParaRPr>
                    </a:p>
                  </a:txBody>
                  <a:tcPr marL="88171" marR="88171" marT="44085" marB="44085" anchor="ctr"/>
                </a:tc>
                <a:extLst>
                  <a:ext uri="{0D108BD9-81ED-4DB2-BD59-A6C34878D82A}">
                    <a16:rowId xmlns:a16="http://schemas.microsoft.com/office/drawing/2014/main" xmlns="" val="1306054071"/>
                  </a:ext>
                </a:extLst>
              </a:tr>
              <a:tr h="187384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fr-FR" altLang="fr-FR" sz="13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□  </a:t>
                      </a:r>
                      <a:r>
                        <a:rPr lang="fr-FR" sz="800" dirty="0"/>
                        <a:t>Adulte</a:t>
                      </a:r>
                    </a:p>
                  </a:txBody>
                  <a:tcPr marL="69425" marR="6942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0"/>
                        </a:lnSpc>
                      </a:pPr>
                      <a:r>
                        <a:rPr lang="fr-FR" sz="800" dirty="0"/>
                        <a:t>400 €</a:t>
                      </a:r>
                    </a:p>
                  </a:txBody>
                  <a:tcPr marL="69425" marR="69425" marT="0" marB="0" anchor="ctr"/>
                </a:tc>
                <a:extLst>
                  <a:ext uri="{0D108BD9-81ED-4DB2-BD59-A6C34878D82A}">
                    <a16:rowId xmlns:a16="http://schemas.microsoft.com/office/drawing/2014/main" xmlns="" val="2062434114"/>
                  </a:ext>
                </a:extLst>
              </a:tr>
              <a:tr h="187384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fr-FR" altLang="fr-FR" sz="13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□ </a:t>
                      </a:r>
                      <a:r>
                        <a:rPr lang="fr-FR" altLang="fr-FR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800" dirty="0"/>
                        <a:t>Hébergement B&amp;B solo (par nuit)</a:t>
                      </a:r>
                    </a:p>
                  </a:txBody>
                  <a:tcPr marL="69425" marR="6942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0"/>
                        </a:lnSpc>
                      </a:pPr>
                      <a:r>
                        <a:rPr lang="fr-FR" sz="800" dirty="0"/>
                        <a:t>50 €</a:t>
                      </a:r>
                    </a:p>
                  </a:txBody>
                  <a:tcPr marL="69425" marR="69425" marT="0" marB="0" anchor="ctr"/>
                </a:tc>
                <a:extLst>
                  <a:ext uri="{0D108BD9-81ED-4DB2-BD59-A6C34878D82A}">
                    <a16:rowId xmlns:a16="http://schemas.microsoft.com/office/drawing/2014/main" xmlns="" val="2143077366"/>
                  </a:ext>
                </a:extLst>
              </a:tr>
              <a:tr h="187384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fr-FR" altLang="fr-FR" sz="13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□</a:t>
                      </a:r>
                      <a:r>
                        <a:rPr lang="fr-FR" altLang="fr-FR" sz="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fr-FR" altLang="fr-FR" sz="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Hébergement B&amp;B à 2 (par nuit/personne)</a:t>
                      </a:r>
                      <a:endParaRPr lang="fr-FR" sz="800" dirty="0">
                        <a:solidFill>
                          <a:schemeClr val="tx1"/>
                        </a:solidFill>
                      </a:endParaRPr>
                    </a:p>
                  </a:txBody>
                  <a:tcPr marL="69425" marR="6942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0"/>
                        </a:lnSpc>
                      </a:pPr>
                      <a:r>
                        <a:rPr lang="fr-FR" sz="800"/>
                        <a:t>30 </a:t>
                      </a:r>
                      <a:r>
                        <a:rPr lang="fr-FR" sz="800" dirty="0"/>
                        <a:t>€</a:t>
                      </a:r>
                    </a:p>
                  </a:txBody>
                  <a:tcPr marL="69425" marR="69425" marT="0" marB="0" anchor="ctr"/>
                </a:tc>
                <a:extLst>
                  <a:ext uri="{0D108BD9-81ED-4DB2-BD59-A6C34878D82A}">
                    <a16:rowId xmlns:a16="http://schemas.microsoft.com/office/drawing/2014/main" xmlns="" val="2884310722"/>
                  </a:ext>
                </a:extLst>
              </a:tr>
              <a:tr h="187384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fr-FR" altLang="fr-FR" sz="13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□  </a:t>
                      </a:r>
                      <a:r>
                        <a:rPr lang="fr-FR" altLang="fr-FR" sz="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Dîner</a:t>
                      </a:r>
                      <a:r>
                        <a:rPr lang="fr-FR" sz="800" dirty="0"/>
                        <a:t> réservé aux hôtes (prix par repas)</a:t>
                      </a:r>
                    </a:p>
                  </a:txBody>
                  <a:tcPr marL="69425" marR="6942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00"/>
                        </a:lnSpc>
                      </a:pPr>
                      <a:r>
                        <a:rPr lang="fr-FR" sz="800" dirty="0"/>
                        <a:t>15 €</a:t>
                      </a:r>
                    </a:p>
                  </a:txBody>
                  <a:tcPr marL="69425" marR="69425" marT="0" marB="0" anchor="ctr"/>
                </a:tc>
                <a:extLst>
                  <a:ext uri="{0D108BD9-81ED-4DB2-BD59-A6C34878D82A}">
                    <a16:rowId xmlns:a16="http://schemas.microsoft.com/office/drawing/2014/main" xmlns="" val="988385667"/>
                  </a:ext>
                </a:extLst>
              </a:tr>
            </a:tbl>
          </a:graphicData>
        </a:graphic>
      </p:graphicFrame>
      <p:pic>
        <p:nvPicPr>
          <p:cNvPr id="51" name="Image 50" descr="Une image contenant texte, lumière&#10;&#10;Description générée automatiquement">
            <a:extLst>
              <a:ext uri="{FF2B5EF4-FFF2-40B4-BE49-F238E27FC236}">
                <a16:creationId xmlns:a16="http://schemas.microsoft.com/office/drawing/2014/main" xmlns="" id="{D1E95D8C-975D-46B5-5D03-57F345CA84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275" y="4384617"/>
            <a:ext cx="1100909" cy="612620"/>
          </a:xfrm>
          <a:prstGeom prst="rect">
            <a:avLst/>
          </a:prstGeom>
        </p:spPr>
      </p:pic>
      <p:sp>
        <p:nvSpPr>
          <p:cNvPr id="53" name="ZoneTexte 52">
            <a:extLst>
              <a:ext uri="{FF2B5EF4-FFF2-40B4-BE49-F238E27FC236}">
                <a16:creationId xmlns:a16="http://schemas.microsoft.com/office/drawing/2014/main" xmlns="" id="{FD36657B-9354-8190-F7A4-E16A5D071A94}"/>
              </a:ext>
            </a:extLst>
          </p:cNvPr>
          <p:cNvSpPr txBox="1"/>
          <p:nvPr/>
        </p:nvSpPr>
        <p:spPr>
          <a:xfrm>
            <a:off x="3613321" y="5003221"/>
            <a:ext cx="1402816" cy="484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altLang="fr-FR" sz="1114" b="1" dirty="0">
                <a:solidFill>
                  <a:schemeClr val="bg1"/>
                </a:solidFill>
                <a:latin typeface="Calibri" panose="020F0502020204030204" pitchFamily="34" charset="0"/>
              </a:rPr>
              <a:t>NOUS CONTACTER</a:t>
            </a:r>
          </a:p>
          <a:p>
            <a:pPr algn="ctr">
              <a:spcBef>
                <a:spcPct val="0"/>
              </a:spcBef>
            </a:pPr>
            <a:r>
              <a:rPr lang="fr-FR" altLang="fr-FR" sz="1432" b="1" dirty="0">
                <a:solidFill>
                  <a:schemeClr val="bg1"/>
                </a:solidFill>
                <a:latin typeface="Calibri" panose="020F0502020204030204" pitchFamily="34" charset="0"/>
              </a:rPr>
              <a:t>06 72 20 58 18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xmlns="" id="{49D1D7F5-F506-89E9-D9AE-439ADFE6FD32}"/>
              </a:ext>
            </a:extLst>
          </p:cNvPr>
          <p:cNvSpPr txBox="1"/>
          <p:nvPr/>
        </p:nvSpPr>
        <p:spPr>
          <a:xfrm>
            <a:off x="3499547" y="6560134"/>
            <a:ext cx="1630365" cy="239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altLang="fr-FR" sz="955" dirty="0">
                <a:solidFill>
                  <a:schemeClr val="bg1"/>
                </a:solidFill>
                <a:latin typeface="Calibri" panose="020F050202020403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contact@laplagemusicale.fr</a:t>
            </a:r>
            <a:r>
              <a:rPr lang="fr-FR" altLang="fr-FR" sz="955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endParaRPr lang="fr-FR" sz="955" dirty="0">
              <a:solidFill>
                <a:schemeClr val="bg1"/>
              </a:solidFill>
            </a:endParaRP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xmlns="" id="{BF016DB1-D897-6BBD-A442-2844EC43CB45}"/>
              </a:ext>
            </a:extLst>
          </p:cNvPr>
          <p:cNvSpPr txBox="1"/>
          <p:nvPr/>
        </p:nvSpPr>
        <p:spPr>
          <a:xfrm>
            <a:off x="3499547" y="6362581"/>
            <a:ext cx="1630365" cy="239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altLang="fr-FR" sz="955" b="1" dirty="0">
                <a:solidFill>
                  <a:schemeClr val="bg1"/>
                </a:solidFill>
                <a:latin typeface="Calibri" panose="020F050202020403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www.laplagemusicale.fr</a:t>
            </a:r>
            <a:r>
              <a:rPr lang="fr-FR" altLang="fr-FR" sz="955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endParaRPr lang="fr-FR" sz="955" dirty="0">
              <a:solidFill>
                <a:schemeClr val="bg1"/>
              </a:solidFill>
            </a:endParaRP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xmlns="" id="{DCF459F2-7447-4F17-9C07-6BEFF9E849FC}"/>
              </a:ext>
            </a:extLst>
          </p:cNvPr>
          <p:cNvSpPr txBox="1"/>
          <p:nvPr/>
        </p:nvSpPr>
        <p:spPr>
          <a:xfrm>
            <a:off x="3480468" y="2075888"/>
            <a:ext cx="1668522" cy="2302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  <a:spcAft>
                <a:spcPts val="239"/>
              </a:spcAft>
            </a:pPr>
            <a:r>
              <a:rPr lang="fr-FR" sz="800" dirty="0">
                <a:solidFill>
                  <a:schemeClr val="bg1"/>
                </a:solidFill>
                <a:latin typeface="+mj-lt"/>
              </a:rPr>
              <a:t>Dates. Du lundi 24 avril à 9 heures au jeudi </a:t>
            </a:r>
            <a:r>
              <a:rPr lang="fr-FR" sz="800">
                <a:solidFill>
                  <a:schemeClr val="bg1"/>
                </a:solidFill>
                <a:latin typeface="+mj-lt"/>
              </a:rPr>
              <a:t>27 avril </a:t>
            </a:r>
            <a:r>
              <a:rPr lang="fr-FR" sz="800" dirty="0">
                <a:solidFill>
                  <a:schemeClr val="bg1"/>
                </a:solidFill>
                <a:latin typeface="+mj-lt"/>
              </a:rPr>
              <a:t>au soir</a:t>
            </a:r>
          </a:p>
          <a:p>
            <a:pPr>
              <a:lnSpc>
                <a:spcPts val="1100"/>
              </a:lnSpc>
              <a:spcAft>
                <a:spcPts val="239"/>
              </a:spcAft>
            </a:pPr>
            <a:r>
              <a:rPr lang="fr-FR" sz="800" dirty="0">
                <a:solidFill>
                  <a:schemeClr val="bg1"/>
                </a:solidFill>
                <a:latin typeface="+mj-lt"/>
              </a:rPr>
              <a:t>Lieu. 25 avenue des oliviers à Châteauneuf-du-pape</a:t>
            </a:r>
          </a:p>
          <a:p>
            <a:pPr>
              <a:lnSpc>
                <a:spcPts val="1100"/>
              </a:lnSpc>
              <a:spcAft>
                <a:spcPts val="239"/>
              </a:spcAft>
            </a:pPr>
            <a:r>
              <a:rPr lang="fr-FR" sz="800" dirty="0">
                <a:solidFill>
                  <a:schemeClr val="bg1"/>
                </a:solidFill>
                <a:latin typeface="+mj-lt"/>
              </a:rPr>
              <a:t>Hébergement : possible sur place, mais limité, nous consulter. De nombreuses chambres d’hôtes en ville et un camping de qualité « l’art de vivre » à 2,5km.</a:t>
            </a:r>
          </a:p>
          <a:p>
            <a:pPr>
              <a:lnSpc>
                <a:spcPts val="1100"/>
              </a:lnSpc>
              <a:spcAft>
                <a:spcPts val="239"/>
              </a:spcAft>
            </a:pPr>
            <a:r>
              <a:rPr lang="fr-FR" sz="800" dirty="0">
                <a:solidFill>
                  <a:schemeClr val="bg1"/>
                </a:solidFill>
                <a:latin typeface="+mj-lt"/>
              </a:rPr>
              <a:t>Restauration. Dîner possible pour les hôtes logés sur place</a:t>
            </a:r>
          </a:p>
          <a:p>
            <a:pPr>
              <a:lnSpc>
                <a:spcPts val="1100"/>
              </a:lnSpc>
              <a:spcAft>
                <a:spcPts val="239"/>
              </a:spcAft>
            </a:pPr>
            <a:r>
              <a:rPr lang="fr-FR" sz="800" dirty="0">
                <a:solidFill>
                  <a:schemeClr val="bg1"/>
                </a:solidFill>
                <a:latin typeface="+mj-lt"/>
              </a:rPr>
              <a:t>Accès. Gare d’Orange (10km.), Sorgues (7km.) ou Avignon TGV (20 km.). Autoroute A6, sortie Orange à 10 km. Parking sur place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xmlns="" id="{5BB815D9-5D63-EB53-5161-53BDFF8516C4}"/>
              </a:ext>
            </a:extLst>
          </p:cNvPr>
          <p:cNvSpPr txBox="1"/>
          <p:nvPr/>
        </p:nvSpPr>
        <p:spPr>
          <a:xfrm>
            <a:off x="3530163" y="1660122"/>
            <a:ext cx="1285005" cy="348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28"/>
              </a:lnSpc>
              <a:spcBef>
                <a:spcPct val="0"/>
              </a:spcBef>
              <a:spcAft>
                <a:spcPts val="477"/>
              </a:spcAft>
            </a:pPr>
            <a:r>
              <a:rPr lang="fr-FR" altLang="fr-FR" sz="1403" b="1" dirty="0">
                <a:solidFill>
                  <a:schemeClr val="bg1"/>
                </a:solidFill>
                <a:latin typeface="Bebaskai" panose="04050603020B02020204" pitchFamily="82" charset="0"/>
              </a:rPr>
              <a:t>En pratique</a:t>
            </a:r>
            <a:endParaRPr lang="fr-FR" altLang="fr-FR" sz="100" b="1" dirty="0">
              <a:solidFill>
                <a:schemeClr val="bg1"/>
              </a:solidFill>
              <a:latin typeface="Bebaskai" panose="04050603020B02020204" pitchFamily="82" charset="0"/>
            </a:endParaRPr>
          </a:p>
        </p:txBody>
      </p:sp>
      <p:pic>
        <p:nvPicPr>
          <p:cNvPr id="60" name="Image 59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xmlns="" id="{EF66FB59-ED75-05C4-C25A-1BC0FCEF956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88" y="703999"/>
            <a:ext cx="2032490" cy="644633"/>
          </a:xfrm>
          <a:prstGeom prst="rect">
            <a:avLst/>
          </a:prstGeom>
        </p:spPr>
      </p:pic>
      <p:pic>
        <p:nvPicPr>
          <p:cNvPr id="63" name="Image 62">
            <a:extLst>
              <a:ext uri="{FF2B5EF4-FFF2-40B4-BE49-F238E27FC236}">
                <a16:creationId xmlns:a16="http://schemas.microsoft.com/office/drawing/2014/main" xmlns="" id="{B555D2E9-2699-0613-A4AE-485179014571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6" b="43012"/>
          <a:stretch/>
        </p:blipFill>
        <p:spPr>
          <a:xfrm>
            <a:off x="3561881" y="5307792"/>
            <a:ext cx="1466923" cy="1036912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xmlns="" id="{7522E04D-F196-7DFE-F673-FBB2C2C77F6A}"/>
              </a:ext>
            </a:extLst>
          </p:cNvPr>
          <p:cNvGrpSpPr/>
          <p:nvPr/>
        </p:nvGrpSpPr>
        <p:grpSpPr>
          <a:xfrm>
            <a:off x="5341260" y="5309786"/>
            <a:ext cx="2508382" cy="2131872"/>
            <a:chOff x="5341260" y="5309786"/>
            <a:chExt cx="2508382" cy="2131872"/>
          </a:xfrm>
        </p:grpSpPr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xmlns="" id="{08D12EE1-E30D-0E37-8D52-472B082A4D1A}"/>
                </a:ext>
              </a:extLst>
            </p:cNvPr>
            <p:cNvSpPr txBox="1"/>
            <p:nvPr/>
          </p:nvSpPr>
          <p:spPr>
            <a:xfrm>
              <a:off x="5600800" y="6725193"/>
              <a:ext cx="1928250" cy="2975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600"/>
                </a:lnSpc>
                <a:spcBef>
                  <a:spcPct val="0"/>
                </a:spcBef>
              </a:pPr>
              <a:r>
                <a:rPr lang="fr-FR" altLang="fr-FR" sz="1400" dirty="0">
                  <a:latin typeface="Chicola Smoothy" panose="02000500000000000000" pitchFamily="2" charset="0"/>
                </a:rPr>
                <a:t>VERONIQUE GALLIOT</a:t>
              </a:r>
              <a:endParaRPr lang="fr-FR" altLang="fr-FR" sz="1600" dirty="0">
                <a:latin typeface="Chicola Smoothy" panose="02000500000000000000" pitchFamily="2" charset="0"/>
              </a:endParaRPr>
            </a:p>
          </p:txBody>
        </p:sp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xmlns="" id="{C987E91D-20CC-490D-F38A-250AC286D8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786" b="54202"/>
            <a:stretch/>
          </p:blipFill>
          <p:spPr bwMode="auto">
            <a:xfrm>
              <a:off x="5867026" y="5309786"/>
              <a:ext cx="1491336" cy="1080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xmlns="" id="{028DFC24-ED7B-25E3-2E4B-39680FC37BBE}"/>
                </a:ext>
              </a:extLst>
            </p:cNvPr>
            <p:cNvSpPr txBox="1"/>
            <p:nvPr/>
          </p:nvSpPr>
          <p:spPr>
            <a:xfrm>
              <a:off x="5341260" y="6887660"/>
              <a:ext cx="2508382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fr-FR" altLang="fr-FR" sz="2000" dirty="0">
                  <a:solidFill>
                    <a:schemeClr val="accent1">
                      <a:lumMod val="75000"/>
                    </a:schemeClr>
                  </a:solidFill>
                  <a:latin typeface="Chicola Smoothy" panose="02000500000000000000" pitchFamily="2" charset="0"/>
                </a:rPr>
                <a:t>06</a:t>
              </a:r>
              <a:r>
                <a:rPr lang="fr-FR" altLang="fr-FR" sz="700" dirty="0">
                  <a:solidFill>
                    <a:schemeClr val="accent1">
                      <a:lumMod val="75000"/>
                    </a:schemeClr>
                  </a:solidFill>
                  <a:latin typeface="Chicola Smoothy" panose="02000500000000000000" pitchFamily="2" charset="0"/>
                </a:rPr>
                <a:t> </a:t>
              </a:r>
              <a:r>
                <a:rPr lang="fr-FR" altLang="fr-FR" sz="2000" dirty="0">
                  <a:solidFill>
                    <a:schemeClr val="accent1">
                      <a:lumMod val="75000"/>
                    </a:schemeClr>
                  </a:solidFill>
                  <a:latin typeface="Chicola Smoothy" panose="02000500000000000000" pitchFamily="2" charset="0"/>
                </a:rPr>
                <a:t>72</a:t>
              </a:r>
              <a:r>
                <a:rPr lang="fr-FR" altLang="fr-FR" sz="800" dirty="0">
                  <a:solidFill>
                    <a:schemeClr val="accent1">
                      <a:lumMod val="75000"/>
                    </a:schemeClr>
                  </a:solidFill>
                  <a:latin typeface="Chicola Smoothy" panose="02000500000000000000" pitchFamily="2" charset="0"/>
                </a:rPr>
                <a:t> </a:t>
              </a:r>
              <a:r>
                <a:rPr lang="fr-FR" altLang="fr-FR" sz="2000" dirty="0">
                  <a:solidFill>
                    <a:schemeClr val="accent1">
                      <a:lumMod val="75000"/>
                    </a:schemeClr>
                  </a:solidFill>
                  <a:latin typeface="Chicola Smoothy" panose="02000500000000000000" pitchFamily="2" charset="0"/>
                </a:rPr>
                <a:t>20</a:t>
              </a:r>
              <a:r>
                <a:rPr lang="fr-FR" altLang="fr-FR" sz="800" dirty="0">
                  <a:solidFill>
                    <a:schemeClr val="accent1">
                      <a:lumMod val="75000"/>
                    </a:schemeClr>
                  </a:solidFill>
                  <a:latin typeface="Chicola Smoothy" panose="02000500000000000000" pitchFamily="2" charset="0"/>
                </a:rPr>
                <a:t> </a:t>
              </a:r>
              <a:r>
                <a:rPr lang="fr-FR" altLang="fr-FR" sz="2000" dirty="0">
                  <a:solidFill>
                    <a:schemeClr val="accent1">
                      <a:lumMod val="75000"/>
                    </a:schemeClr>
                  </a:solidFill>
                  <a:latin typeface="Chicola Smoothy" panose="02000500000000000000" pitchFamily="2" charset="0"/>
                </a:rPr>
                <a:t>58</a:t>
              </a:r>
              <a:r>
                <a:rPr lang="fr-FR" altLang="fr-FR" sz="800" dirty="0">
                  <a:solidFill>
                    <a:schemeClr val="accent1">
                      <a:lumMod val="75000"/>
                    </a:schemeClr>
                  </a:solidFill>
                  <a:latin typeface="Chicola Smoothy" panose="02000500000000000000" pitchFamily="2" charset="0"/>
                </a:rPr>
                <a:t> </a:t>
              </a:r>
              <a:r>
                <a:rPr lang="fr-FR" altLang="fr-FR" sz="2000" dirty="0">
                  <a:solidFill>
                    <a:schemeClr val="accent1">
                      <a:lumMod val="75000"/>
                    </a:schemeClr>
                  </a:solidFill>
                  <a:latin typeface="Chicola Smoothy" panose="02000500000000000000" pitchFamily="2" charset="0"/>
                </a:rPr>
                <a:t>18 </a:t>
              </a:r>
              <a:r>
                <a:rPr lang="fr-FR" altLang="fr-FR" sz="900" dirty="0">
                  <a:latin typeface="Calibri" panose="020F0502020204030204" pitchFamily="34" charset="0"/>
                </a:rPr>
                <a:t>contact@laplagemusicale.fr</a:t>
              </a:r>
              <a:endParaRPr lang="fr-FR" altLang="fr-FR" sz="1000" dirty="0">
                <a:latin typeface="Calibri" panose="020F0502020204030204" pitchFamily="34" charset="0"/>
              </a:endParaRP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xmlns="" id="{83A707D1-BA7A-74C4-89D9-EC1675161B00}"/>
                </a:ext>
              </a:extLst>
            </p:cNvPr>
            <p:cNvSpPr txBox="1"/>
            <p:nvPr/>
          </p:nvSpPr>
          <p:spPr>
            <a:xfrm>
              <a:off x="5451789" y="6372374"/>
              <a:ext cx="220256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1600" b="1" dirty="0">
                  <a:solidFill>
                    <a:srgbClr val="2F5597"/>
                  </a:solidFill>
                  <a:latin typeface="Bebas Kai" panose="04050603020B02020204" pitchFamily="82" charset="0"/>
                </a:rPr>
                <a:t>Châteauneuf-du-pape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6C18ED7-31AA-081C-124F-339FA9A0BAAA}"/>
              </a:ext>
            </a:extLst>
          </p:cNvPr>
          <p:cNvSpPr/>
          <p:nvPr/>
        </p:nvSpPr>
        <p:spPr>
          <a:xfrm>
            <a:off x="2081284" y="6601877"/>
            <a:ext cx="940074" cy="635846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0164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 40">
            <a:extLst>
              <a:ext uri="{FF2B5EF4-FFF2-40B4-BE49-F238E27FC236}">
                <a16:creationId xmlns:a16="http://schemas.microsoft.com/office/drawing/2014/main" xmlns="" id="{BDF85F6A-AA89-9394-8371-0B7F4F7DCB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5" t="-2849" b="-1"/>
          <a:stretch/>
        </p:blipFill>
        <p:spPr>
          <a:xfrm>
            <a:off x="219340" y="6398581"/>
            <a:ext cx="1339855" cy="45719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xmlns="" id="{EAA53D45-5B9E-CB58-9996-C157136A7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375" y="6398581"/>
            <a:ext cx="2003528" cy="4445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671ADBC7-AD62-D56D-D58A-4902FE8EAC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419" y="282862"/>
            <a:ext cx="591358" cy="617540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xmlns="" id="{D73003C7-929F-8001-5D2B-467DAA1A97EC}"/>
              </a:ext>
            </a:extLst>
          </p:cNvPr>
          <p:cNvSpPr txBox="1"/>
          <p:nvPr/>
        </p:nvSpPr>
        <p:spPr>
          <a:xfrm rot="21273562">
            <a:off x="5834982" y="4107387"/>
            <a:ext cx="872937" cy="2637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114" dirty="0">
                <a:solidFill>
                  <a:srgbClr val="0870B7"/>
                </a:solidFill>
                <a:latin typeface="Chicola Smoothy" panose="02000500000000000000" pitchFamily="2" charset="0"/>
              </a:rPr>
              <a:t>déchiffrage</a:t>
            </a:r>
            <a:endParaRPr lang="fr-FR" sz="1432" dirty="0">
              <a:solidFill>
                <a:srgbClr val="0870B7"/>
              </a:solidFill>
              <a:latin typeface="Chicola Smoothy" panose="02000500000000000000" pitchFamily="2" charset="0"/>
            </a:endParaRPr>
          </a:p>
        </p:txBody>
      </p:sp>
      <p:pic>
        <p:nvPicPr>
          <p:cNvPr id="71" name="Image 70">
            <a:extLst>
              <a:ext uri="{FF2B5EF4-FFF2-40B4-BE49-F238E27FC236}">
                <a16:creationId xmlns:a16="http://schemas.microsoft.com/office/drawing/2014/main" xmlns="" id="{5E823398-09E7-C175-9006-DC75031531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206" y="463346"/>
            <a:ext cx="4868799" cy="2027752"/>
          </a:xfrm>
          <a:prstGeom prst="rect">
            <a:avLst/>
          </a:prstGeom>
        </p:spPr>
      </p:pic>
      <p:grpSp>
        <p:nvGrpSpPr>
          <p:cNvPr id="110" name="Groupe 109">
            <a:extLst>
              <a:ext uri="{FF2B5EF4-FFF2-40B4-BE49-F238E27FC236}">
                <a16:creationId xmlns:a16="http://schemas.microsoft.com/office/drawing/2014/main" xmlns="" id="{434096D0-E53F-A9B1-EEF6-8D64DDB9E86D}"/>
              </a:ext>
            </a:extLst>
          </p:cNvPr>
          <p:cNvGrpSpPr/>
          <p:nvPr/>
        </p:nvGrpSpPr>
        <p:grpSpPr>
          <a:xfrm rot="21368939">
            <a:off x="604692" y="5972650"/>
            <a:ext cx="1329101" cy="1510608"/>
            <a:chOff x="4119335" y="909726"/>
            <a:chExt cx="1092884" cy="1242133"/>
          </a:xfrm>
        </p:grpSpPr>
        <p:pic>
          <p:nvPicPr>
            <p:cNvPr id="31" name="Picture 2">
              <a:extLst>
                <a:ext uri="{FF2B5EF4-FFF2-40B4-BE49-F238E27FC236}">
                  <a16:creationId xmlns:a16="http://schemas.microsoft.com/office/drawing/2014/main" xmlns="" id="{FF2F1271-FE7C-A295-7328-C3D7664A97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906" y="1026169"/>
              <a:ext cx="889516" cy="974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" name="Image 107" descr="Une image contenant texte, moniteur, clipart, appareil de cuisine&#10;&#10;Description générée automatiquement">
              <a:extLst>
                <a:ext uri="{FF2B5EF4-FFF2-40B4-BE49-F238E27FC236}">
                  <a16:creationId xmlns:a16="http://schemas.microsoft.com/office/drawing/2014/main" xmlns="" id="{09C8CE27-4C0A-F0D5-2824-444EC5735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06516">
              <a:off x="4044710" y="984351"/>
              <a:ext cx="1242133" cy="1092884"/>
            </a:xfrm>
            <a:prstGeom prst="rect">
              <a:avLst/>
            </a:prstGeom>
          </p:spPr>
        </p:pic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B312AD7C-C734-4816-4885-3E8801FEA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3291" y="6280908"/>
            <a:ext cx="3292828" cy="123259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 err="1">
                <a:solidFill>
                  <a:srgbClr val="0870B7"/>
                </a:solidFill>
                <a:latin typeface="Chicola Smoothy" panose="02000500000000000000" pitchFamily="2" charset="0"/>
              </a:rPr>
              <a:t>Nozomi</a:t>
            </a:r>
            <a:r>
              <a:rPr lang="fr-FR" altLang="fr-FR" sz="1800" b="1" dirty="0">
                <a:solidFill>
                  <a:srgbClr val="0870B7"/>
                </a:solidFill>
                <a:latin typeface="Chicola Smoothy" panose="02000500000000000000" pitchFamily="2" charset="0"/>
              </a:rPr>
              <a:t> </a:t>
            </a:r>
            <a:r>
              <a:rPr lang="fr-FR" altLang="fr-FR" sz="1800" b="1" dirty="0" err="1">
                <a:solidFill>
                  <a:srgbClr val="0870B7"/>
                </a:solidFill>
                <a:latin typeface="Chicola Smoothy" panose="02000500000000000000" pitchFamily="2" charset="0"/>
              </a:rPr>
              <a:t>Misawa</a:t>
            </a:r>
            <a:endParaRPr lang="fr-FR" altLang="fr-FR" sz="1800" b="1" dirty="0">
              <a:solidFill>
                <a:srgbClr val="0870B7"/>
              </a:solidFill>
              <a:latin typeface="Chicola Smoothy" panose="02000500000000000000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59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dirty="0">
                <a:latin typeface="Calibri" panose="020F0502020204030204" pitchFamily="34" charset="0"/>
              </a:rPr>
              <a:t>Formée à Tokyo, </a:t>
            </a:r>
            <a:r>
              <a:rPr lang="fr-FR" altLang="fr-FR" sz="1000" dirty="0" err="1">
                <a:latin typeface="Calibri" panose="020F0502020204030204" pitchFamily="34" charset="0"/>
              </a:rPr>
              <a:t>Nozomi</a:t>
            </a:r>
            <a:r>
              <a:rPr lang="fr-FR" altLang="fr-FR" sz="1000" dirty="0">
                <a:latin typeface="Calibri" panose="020F0502020204030204" pitchFamily="34" charset="0"/>
              </a:rPr>
              <a:t> </a:t>
            </a:r>
            <a:r>
              <a:rPr lang="fr-FR" altLang="fr-FR" sz="1000" dirty="0" err="1">
                <a:latin typeface="Calibri" panose="020F0502020204030204" pitchFamily="34" charset="0"/>
              </a:rPr>
              <a:t>Misawa</a:t>
            </a:r>
            <a:r>
              <a:rPr lang="fr-FR" altLang="fr-FR" sz="1000" dirty="0">
                <a:latin typeface="Calibri" panose="020F0502020204030204" pitchFamily="34" charset="0"/>
              </a:rPr>
              <a:t> vit à Paris depuis 1997. Professeur accompagnatrice au Conservatoire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dirty="0">
                <a:latin typeface="Calibri" panose="020F0502020204030204" pitchFamily="34" charset="0"/>
              </a:rPr>
              <a:t>de Montreuil (93), professeur à l’école Jardin de Musique à Courbevoie (92), concertiste et également enseignement </a:t>
            </a:r>
            <a:br>
              <a:rPr lang="fr-FR" altLang="fr-FR" sz="1000" dirty="0">
                <a:latin typeface="Calibri" panose="020F0502020204030204" pitchFamily="34" charset="0"/>
              </a:rPr>
            </a:br>
            <a:r>
              <a:rPr lang="fr-FR" altLang="fr-FR" sz="1000" dirty="0">
                <a:latin typeface="Calibri" panose="020F0502020204030204" pitchFamily="34" charset="0"/>
              </a:rPr>
              <a:t>du piano au sein du Centre Martenot Kléber à Paris</a:t>
            </a:r>
          </a:p>
          <a:p>
            <a:pPr eaLnBrk="1" hangingPunct="1">
              <a:spcBef>
                <a:spcPct val="0"/>
              </a:spcBef>
              <a:buClr>
                <a:schemeClr val="folHlink"/>
              </a:buClr>
              <a:buNone/>
            </a:pPr>
            <a:endParaRPr lang="fr-FR" altLang="fr-FR" sz="562" dirty="0">
              <a:latin typeface="Tahoma" charset="0"/>
            </a:endParaRPr>
          </a:p>
          <a:p>
            <a:pPr eaLnBrk="1" hangingPunct="1">
              <a:spcBef>
                <a:spcPct val="0"/>
              </a:spcBef>
              <a:buClr>
                <a:schemeClr val="folHlink"/>
              </a:buClr>
              <a:buNone/>
            </a:pPr>
            <a:endParaRPr lang="fr-FR" altLang="fr-FR" sz="562" dirty="0">
              <a:latin typeface="Tahoma" charset="0"/>
            </a:endParaRPr>
          </a:p>
        </p:txBody>
      </p:sp>
      <p:grpSp>
        <p:nvGrpSpPr>
          <p:cNvPr id="111" name="Groupe 110">
            <a:extLst>
              <a:ext uri="{FF2B5EF4-FFF2-40B4-BE49-F238E27FC236}">
                <a16:creationId xmlns:a16="http://schemas.microsoft.com/office/drawing/2014/main" xmlns="" id="{8368CB54-0085-9375-EC77-2F15D32C6B3D}"/>
              </a:ext>
            </a:extLst>
          </p:cNvPr>
          <p:cNvGrpSpPr/>
          <p:nvPr/>
        </p:nvGrpSpPr>
        <p:grpSpPr>
          <a:xfrm rot="21356915">
            <a:off x="5365394" y="6085749"/>
            <a:ext cx="1422511" cy="1460370"/>
            <a:chOff x="5740669" y="5163232"/>
            <a:chExt cx="1237035" cy="1269958"/>
          </a:xfrm>
        </p:grpSpPr>
        <p:pic>
          <p:nvPicPr>
            <p:cNvPr id="40" name="Image 39">
              <a:extLst>
                <a:ext uri="{FF2B5EF4-FFF2-40B4-BE49-F238E27FC236}">
                  <a16:creationId xmlns:a16="http://schemas.microsoft.com/office/drawing/2014/main" xmlns="" id="{A217448C-A419-55AC-13A3-52E3140FF7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52" t="9700" r="19273" b="12971"/>
            <a:stretch/>
          </p:blipFill>
          <p:spPr>
            <a:xfrm>
              <a:off x="5862024" y="5305477"/>
              <a:ext cx="994326" cy="988200"/>
            </a:xfrm>
            <a:prstGeom prst="rect">
              <a:avLst/>
            </a:prstGeom>
          </p:spPr>
        </p:pic>
        <p:pic>
          <p:nvPicPr>
            <p:cNvPr id="109" name="Image 108" descr="Une image contenant texte, moniteur, clipart, appareil de cuisine&#10;&#10;Description générée automatiquement">
              <a:extLst>
                <a:ext uri="{FF2B5EF4-FFF2-40B4-BE49-F238E27FC236}">
                  <a16:creationId xmlns:a16="http://schemas.microsoft.com/office/drawing/2014/main" xmlns="" id="{BF97CB41-097B-6E27-87F0-18950EF298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9143">
              <a:off x="5724208" y="5179693"/>
              <a:ext cx="1269958" cy="1237035"/>
            </a:xfrm>
            <a:prstGeom prst="rect">
              <a:avLst/>
            </a:prstGeom>
          </p:spPr>
        </p:pic>
      </p:grpSp>
      <p:sp>
        <p:nvSpPr>
          <p:cNvPr id="25" name="ZoneTexte 24">
            <a:extLst>
              <a:ext uri="{FF2B5EF4-FFF2-40B4-BE49-F238E27FC236}">
                <a16:creationId xmlns:a16="http://schemas.microsoft.com/office/drawing/2014/main" xmlns="" id="{29F2DF54-AC7C-0374-562B-C71D28B6AED8}"/>
              </a:ext>
            </a:extLst>
          </p:cNvPr>
          <p:cNvSpPr txBox="1"/>
          <p:nvPr/>
        </p:nvSpPr>
        <p:spPr>
          <a:xfrm>
            <a:off x="6901223" y="6252333"/>
            <a:ext cx="3632827" cy="1334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b="1" dirty="0">
                <a:solidFill>
                  <a:srgbClr val="0870B7"/>
                </a:solidFill>
                <a:latin typeface="Chicola Smoothy" panose="02000500000000000000" pitchFamily="2" charset="0"/>
              </a:rPr>
              <a:t>Véronique Galliot</a:t>
            </a:r>
            <a:endParaRPr lang="fr-FR" altLang="fr-FR" sz="900" dirty="0">
              <a:solidFill>
                <a:srgbClr val="0870B7"/>
              </a:solidFill>
              <a:latin typeface="Chicola Smoothy" panose="02000500000000000000" pitchFamily="2" charset="0"/>
            </a:endParaRPr>
          </a:p>
          <a:p>
            <a:pPr eaLnBrk="1" hangingPunct="1">
              <a:spcBef>
                <a:spcPct val="0"/>
              </a:spcBef>
              <a:buClr>
                <a:schemeClr val="folHlink"/>
              </a:buClr>
              <a:buNone/>
            </a:pPr>
            <a:endParaRPr lang="fr-FR" altLang="fr-FR" sz="637" dirty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buClr>
                <a:schemeClr val="folHlink"/>
              </a:buClr>
              <a:buNone/>
            </a:pPr>
            <a:r>
              <a:rPr lang="fr-FR" altLang="fr-FR" sz="1000" dirty="0">
                <a:latin typeface="Calibri" panose="020F0502020204030204" pitchFamily="34" charset="0"/>
              </a:rPr>
              <a:t>Après 25 ans dans l’entreprise,  Véronique Galliot s’est formée </a:t>
            </a:r>
            <a:br>
              <a:rPr lang="fr-FR" altLang="fr-FR" sz="1000" dirty="0">
                <a:latin typeface="Calibri" panose="020F0502020204030204" pitchFamily="34" charset="0"/>
              </a:rPr>
            </a:br>
            <a:r>
              <a:rPr lang="fr-FR" altLang="fr-FR" sz="1000" dirty="0">
                <a:latin typeface="Calibri" panose="020F0502020204030204" pitchFamily="34" charset="0"/>
              </a:rPr>
              <a:t> à la pédagogie Martenot, tant en piano qu’en formation musicale. </a:t>
            </a:r>
            <a:br>
              <a:rPr lang="fr-FR" altLang="fr-FR" sz="1000" dirty="0">
                <a:latin typeface="Calibri" panose="020F0502020204030204" pitchFamily="34" charset="0"/>
              </a:rPr>
            </a:br>
            <a:r>
              <a:rPr lang="fr-FR" altLang="fr-FR" sz="1000" dirty="0">
                <a:latin typeface="Calibri" panose="020F0502020204030204" pitchFamily="34" charset="0"/>
              </a:rPr>
              <a:t>Elle a ouvert  en 2012 l’école de musique La Plage Musicale, aujourd’hui présente en Provence, et y développe de nombreux jeux pianistiques et de solfège, à découvrir en groupe.</a:t>
            </a:r>
          </a:p>
          <a:p>
            <a:pPr eaLnBrk="1" hangingPunct="1">
              <a:spcBef>
                <a:spcPct val="0"/>
              </a:spcBef>
              <a:buClr>
                <a:schemeClr val="folHlink"/>
              </a:buClr>
              <a:buNone/>
            </a:pPr>
            <a:endParaRPr lang="fr-FR" altLang="fr-FR" sz="637" dirty="0">
              <a:latin typeface="Tahoma" charset="0"/>
            </a:endParaRPr>
          </a:p>
        </p:txBody>
      </p:sp>
      <p:pic>
        <p:nvPicPr>
          <p:cNvPr id="95" name="Image 94">
            <a:extLst>
              <a:ext uri="{FF2B5EF4-FFF2-40B4-BE49-F238E27FC236}">
                <a16:creationId xmlns:a16="http://schemas.microsoft.com/office/drawing/2014/main" xmlns="" id="{F7A40641-9AE3-D041-A77E-7C150DEF85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8892">
            <a:off x="2553301" y="3754655"/>
            <a:ext cx="3038568" cy="1972033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xmlns="" id="{7D43DB77-9EFD-C696-2A51-F312515E7498}"/>
              </a:ext>
            </a:extLst>
          </p:cNvPr>
          <p:cNvSpPr txBox="1"/>
          <p:nvPr/>
        </p:nvSpPr>
        <p:spPr>
          <a:xfrm rot="21252173">
            <a:off x="2493552" y="4084115"/>
            <a:ext cx="2946219" cy="1495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 b="1" i="1" dirty="0">
                <a:solidFill>
                  <a:schemeClr val="bg1"/>
                </a:solidFill>
                <a:latin typeface="Calibri" panose="020F0502020204030204" pitchFamily="34" charset="0"/>
              </a:rPr>
              <a:t>« Se sentir à l’aise sur tout type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 b="1" i="1" dirty="0">
                <a:solidFill>
                  <a:schemeClr val="bg1"/>
                </a:solidFill>
                <a:latin typeface="Calibri" panose="020F0502020204030204" pitchFamily="34" charset="0"/>
              </a:rPr>
              <a:t>de clavier, tant en improvisation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 b="1" i="1" dirty="0">
                <a:solidFill>
                  <a:schemeClr val="bg1"/>
                </a:solidFill>
                <a:latin typeface="Calibri" panose="020F0502020204030204" pitchFamily="34" charset="0"/>
              </a:rPr>
              <a:t>qu’en accompagnement, dans un registre contemporain ou jazz, avec une culture classique à la base… </a:t>
            </a:r>
            <a:br>
              <a:rPr lang="fr-FR" altLang="fr-FR" sz="1400" b="1" i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fr-FR" altLang="fr-FR" sz="1400" b="1" i="1" dirty="0">
                <a:solidFill>
                  <a:schemeClr val="bg1"/>
                </a:solidFill>
                <a:latin typeface="Calibri" panose="020F0502020204030204" pitchFamily="34" charset="0"/>
              </a:rPr>
              <a:t>Voici le défi ! »</a:t>
            </a:r>
            <a:endParaRPr lang="fr-FR" altLang="fr-FR" sz="1400" i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716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xmlns="" id="{E9BFB4A0-DF54-7E84-7762-A21F161F7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8793" y="35159"/>
            <a:ext cx="1919277" cy="403663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E7B7E4"/>
              </a:buClr>
              <a:buFont typeface="Wingdings" charset="2"/>
              <a:buNone/>
            </a:pPr>
            <a:endParaRPr lang="fr-FR" altLang="fr-FR" sz="562">
              <a:latin typeface="Tahoma" charset="0"/>
            </a:endParaRPr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xmlns="" id="{3DB44DFA-4309-284B-23C6-9015DE347B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6444">
            <a:off x="2343856" y="1566964"/>
            <a:ext cx="3027743" cy="2574770"/>
          </a:xfrm>
          <a:prstGeom prst="rect">
            <a:avLst/>
          </a:prstGeom>
        </p:spPr>
      </p:pic>
      <p:sp>
        <p:nvSpPr>
          <p:cNvPr id="37" name="ZoneTexte 36">
            <a:extLst>
              <a:ext uri="{FF2B5EF4-FFF2-40B4-BE49-F238E27FC236}">
                <a16:creationId xmlns:a16="http://schemas.microsoft.com/office/drawing/2014/main" xmlns="" id="{952823C3-ED98-BAA4-977E-D3545CC49671}"/>
              </a:ext>
            </a:extLst>
          </p:cNvPr>
          <p:cNvSpPr txBox="1"/>
          <p:nvPr/>
        </p:nvSpPr>
        <p:spPr>
          <a:xfrm>
            <a:off x="179629" y="376519"/>
            <a:ext cx="2220775" cy="24519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  <a:spcAft>
                <a:spcPts val="239"/>
              </a:spcAft>
            </a:pPr>
            <a:r>
              <a:rPr lang="fr-FR" sz="1200" dirty="0">
                <a:solidFill>
                  <a:srgbClr val="1D71B8"/>
                </a:solidFill>
                <a:latin typeface="+mj-lt"/>
              </a:rPr>
              <a:t>Nos séjours se déroulent </a:t>
            </a:r>
            <a:br>
              <a:rPr lang="fr-FR" sz="1200" dirty="0">
                <a:solidFill>
                  <a:srgbClr val="1D71B8"/>
                </a:solidFill>
                <a:latin typeface="+mj-lt"/>
              </a:rPr>
            </a:br>
            <a:r>
              <a:rPr lang="fr-FR" sz="1200" dirty="0">
                <a:solidFill>
                  <a:srgbClr val="1D71B8"/>
                </a:solidFill>
                <a:latin typeface="+mj-lt"/>
              </a:rPr>
              <a:t>à Châteauneuf-du-pape, en plein village médiéval, au milieu des vignes, avec une vue superbe sur le vieux château et le village. </a:t>
            </a:r>
          </a:p>
          <a:p>
            <a:pPr algn="ctr">
              <a:lnSpc>
                <a:spcPts val="1400"/>
              </a:lnSpc>
              <a:spcAft>
                <a:spcPts val="239"/>
              </a:spcAft>
            </a:pPr>
            <a:r>
              <a:rPr lang="fr-FR" sz="1200" dirty="0">
                <a:solidFill>
                  <a:srgbClr val="1D71B8"/>
                </a:solidFill>
                <a:latin typeface="+mj-lt"/>
              </a:rPr>
              <a:t>Nous mettons à votre disposition plusieurs salles de musique, </a:t>
            </a:r>
            <a:br>
              <a:rPr lang="fr-FR" sz="1200" dirty="0">
                <a:solidFill>
                  <a:srgbClr val="1D71B8"/>
                </a:solidFill>
                <a:latin typeface="+mj-lt"/>
              </a:rPr>
            </a:br>
            <a:r>
              <a:rPr lang="fr-FR" sz="1200" dirty="0">
                <a:solidFill>
                  <a:srgbClr val="1D71B8"/>
                </a:solidFill>
                <a:latin typeface="+mj-lt"/>
              </a:rPr>
              <a:t>avec de nombreux pianos.</a:t>
            </a:r>
          </a:p>
          <a:p>
            <a:pPr algn="ctr">
              <a:lnSpc>
                <a:spcPts val="1194"/>
              </a:lnSpc>
              <a:spcAft>
                <a:spcPts val="239"/>
              </a:spcAft>
            </a:pPr>
            <a:endParaRPr lang="fr-FR" sz="1000" dirty="0">
              <a:solidFill>
                <a:srgbClr val="1D71B8"/>
              </a:solidFill>
              <a:latin typeface="+mj-lt"/>
            </a:endParaRPr>
          </a:p>
          <a:p>
            <a:pPr>
              <a:lnSpc>
                <a:spcPts val="1194"/>
              </a:lnSpc>
              <a:spcAft>
                <a:spcPts val="239"/>
              </a:spcAft>
            </a:pPr>
            <a:endParaRPr lang="fr-FR" sz="1034" dirty="0">
              <a:solidFill>
                <a:srgbClr val="1D71B8"/>
              </a:solidFill>
              <a:latin typeface="+mj-lt"/>
            </a:endParaRPr>
          </a:p>
          <a:p>
            <a:pPr>
              <a:lnSpc>
                <a:spcPts val="1194"/>
              </a:lnSpc>
              <a:spcAft>
                <a:spcPts val="239"/>
              </a:spcAft>
            </a:pPr>
            <a:endParaRPr lang="fr-FR" sz="1034" dirty="0">
              <a:solidFill>
                <a:srgbClr val="1D71B8"/>
              </a:solidFill>
              <a:latin typeface="+mj-lt"/>
            </a:endParaRPr>
          </a:p>
          <a:p>
            <a:pPr>
              <a:lnSpc>
                <a:spcPts val="1194"/>
              </a:lnSpc>
              <a:spcAft>
                <a:spcPts val="239"/>
              </a:spcAft>
            </a:pPr>
            <a:r>
              <a:rPr lang="fr-FR" sz="1034" dirty="0">
                <a:solidFill>
                  <a:srgbClr val="1D71B8"/>
                </a:solidFill>
                <a:latin typeface="+mj-lt"/>
              </a:rPr>
              <a:t> </a:t>
            </a:r>
          </a:p>
          <a:p>
            <a:pPr algn="ctr">
              <a:lnSpc>
                <a:spcPts val="1194"/>
              </a:lnSpc>
              <a:spcAft>
                <a:spcPts val="239"/>
              </a:spcAft>
            </a:pPr>
            <a:endParaRPr lang="fr-FR" sz="1034" dirty="0">
              <a:solidFill>
                <a:srgbClr val="1D71B8"/>
              </a:solidFill>
              <a:latin typeface="+mj-lt"/>
            </a:endParaRPr>
          </a:p>
        </p:txBody>
      </p:sp>
      <p:pic>
        <p:nvPicPr>
          <p:cNvPr id="54" name="Image 53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FD8A4088-3E4B-D31B-35EE-6DDDDF8709B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345" y="1919447"/>
            <a:ext cx="409787" cy="56507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18395CD4-53B1-84E2-C6B6-3D1B4A80FE11}"/>
              </a:ext>
            </a:extLst>
          </p:cNvPr>
          <p:cNvSpPr txBox="1"/>
          <p:nvPr/>
        </p:nvSpPr>
        <p:spPr>
          <a:xfrm>
            <a:off x="7396631" y="801278"/>
            <a:ext cx="3295182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28"/>
              </a:lnSpc>
              <a:spcBef>
                <a:spcPct val="0"/>
              </a:spcBef>
              <a:spcAft>
                <a:spcPts val="477"/>
              </a:spcAft>
            </a:pPr>
            <a:r>
              <a:rPr lang="fr-FR" altLang="fr-FR" b="1" dirty="0">
                <a:solidFill>
                  <a:srgbClr val="0870B7"/>
                </a:solidFill>
                <a:latin typeface="Bebas Kai" panose="04050603020B02020204" pitchFamily="82" charset="0"/>
              </a:rPr>
              <a:t>Apprivoiser</a:t>
            </a:r>
            <a:r>
              <a:rPr lang="fr-FR" altLang="fr-FR" sz="1000" b="1" dirty="0">
                <a:solidFill>
                  <a:srgbClr val="0870B7"/>
                </a:solidFill>
                <a:latin typeface="Bebas Kai" panose="04050603020B02020204" pitchFamily="82" charset="0"/>
              </a:rPr>
              <a:t> </a:t>
            </a:r>
            <a:r>
              <a:rPr lang="fr-FR" altLang="fr-FR" b="1" dirty="0">
                <a:solidFill>
                  <a:srgbClr val="0870B7"/>
                </a:solidFill>
                <a:latin typeface="Bebas Kai" panose="04050603020B02020204" pitchFamily="82" charset="0"/>
              </a:rPr>
              <a:t>son</a:t>
            </a:r>
            <a:r>
              <a:rPr lang="fr-FR" altLang="fr-FR" sz="900" b="1" dirty="0">
                <a:solidFill>
                  <a:srgbClr val="0870B7"/>
                </a:solidFill>
                <a:latin typeface="Bebas Kai" panose="04050603020B02020204" pitchFamily="82" charset="0"/>
              </a:rPr>
              <a:t> </a:t>
            </a:r>
            <a:r>
              <a:rPr lang="fr-FR" altLang="fr-FR" b="1" dirty="0">
                <a:solidFill>
                  <a:srgbClr val="0870B7"/>
                </a:solidFill>
                <a:latin typeface="Bebas Kai" panose="04050603020B02020204" pitchFamily="82" charset="0"/>
              </a:rPr>
              <a:t>instrument</a:t>
            </a:r>
            <a:endParaRPr lang="fr-FR" altLang="fr-FR" sz="300" b="1" dirty="0">
              <a:solidFill>
                <a:srgbClr val="0870B7"/>
              </a:solidFill>
              <a:latin typeface="Bebas Kai" panose="04050603020B02020204" pitchFamily="82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8EF2C350-1703-C300-1E0A-A66E37775032}"/>
              </a:ext>
            </a:extLst>
          </p:cNvPr>
          <p:cNvSpPr txBox="1"/>
          <p:nvPr/>
        </p:nvSpPr>
        <p:spPr>
          <a:xfrm rot="589777">
            <a:off x="6690585" y="5494962"/>
            <a:ext cx="648592" cy="263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114" dirty="0">
                <a:solidFill>
                  <a:srgbClr val="0870B7"/>
                </a:solidFill>
                <a:latin typeface="Chicola Smoothy" panose="02000500000000000000" pitchFamily="2" charset="0"/>
              </a:rPr>
              <a:t>Rythme</a:t>
            </a:r>
            <a:endParaRPr lang="fr-FR" sz="1432" dirty="0">
              <a:solidFill>
                <a:srgbClr val="0870B7"/>
              </a:solidFill>
              <a:latin typeface="Chicola Smoothy" panose="02000500000000000000" pitchFamily="2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E2BD56E7-DC7E-A578-7F18-E9F18D9BC87C}"/>
              </a:ext>
            </a:extLst>
          </p:cNvPr>
          <p:cNvSpPr txBox="1"/>
          <p:nvPr/>
        </p:nvSpPr>
        <p:spPr>
          <a:xfrm rot="200241">
            <a:off x="7156821" y="4906582"/>
            <a:ext cx="648592" cy="374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</a:pPr>
            <a:r>
              <a:rPr lang="fr-FR" sz="1114" dirty="0">
                <a:solidFill>
                  <a:srgbClr val="0870B7"/>
                </a:solidFill>
                <a:latin typeface="Chicola Smoothy" panose="02000500000000000000" pitchFamily="2" charset="0"/>
              </a:rPr>
              <a:t>Chant libre</a:t>
            </a:r>
            <a:endParaRPr lang="fr-FR" sz="1432" dirty="0">
              <a:solidFill>
                <a:srgbClr val="0870B7"/>
              </a:solidFill>
              <a:latin typeface="Chicola Smoothy" panose="02000500000000000000" pitchFamily="2" charset="0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xmlns="" id="{3935CAF1-BFE1-405D-510A-B537687B36D8}"/>
              </a:ext>
            </a:extLst>
          </p:cNvPr>
          <p:cNvSpPr txBox="1"/>
          <p:nvPr/>
        </p:nvSpPr>
        <p:spPr>
          <a:xfrm rot="155008">
            <a:off x="6947516" y="4321820"/>
            <a:ext cx="1391865" cy="263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114" dirty="0">
                <a:solidFill>
                  <a:srgbClr val="0870B7"/>
                </a:solidFill>
                <a:latin typeface="Chicola Smoothy" panose="02000500000000000000" pitchFamily="2" charset="0"/>
              </a:rPr>
              <a:t>accompagnement</a:t>
            </a:r>
            <a:endParaRPr lang="fr-FR" sz="1432" dirty="0">
              <a:solidFill>
                <a:srgbClr val="0870B7"/>
              </a:solidFill>
              <a:latin typeface="Chicola Smoothy" panose="02000500000000000000" pitchFamily="2" charset="0"/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xmlns="" id="{7E517B06-2E99-883E-65F3-9E26E7D6E915}"/>
              </a:ext>
            </a:extLst>
          </p:cNvPr>
          <p:cNvSpPr txBox="1"/>
          <p:nvPr/>
        </p:nvSpPr>
        <p:spPr>
          <a:xfrm rot="476970">
            <a:off x="5901747" y="4822284"/>
            <a:ext cx="981014" cy="2637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114" dirty="0">
                <a:solidFill>
                  <a:srgbClr val="0870B7"/>
                </a:solidFill>
                <a:latin typeface="Chicola Smoothy" panose="02000500000000000000" pitchFamily="2" charset="0"/>
              </a:rPr>
              <a:t>arrangement</a:t>
            </a:r>
            <a:endParaRPr lang="fr-FR" sz="1432" dirty="0">
              <a:solidFill>
                <a:srgbClr val="0870B7"/>
              </a:solidFill>
              <a:latin typeface="Chicola Smoothy" panose="02000500000000000000" pitchFamily="2" charset="0"/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xmlns="" id="{9958097A-23E4-09EB-6445-3B3C9C1DF6D2}"/>
              </a:ext>
            </a:extLst>
          </p:cNvPr>
          <p:cNvSpPr txBox="1"/>
          <p:nvPr/>
        </p:nvSpPr>
        <p:spPr>
          <a:xfrm rot="21347296">
            <a:off x="7072994" y="3796873"/>
            <a:ext cx="991946" cy="2637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114" dirty="0">
                <a:solidFill>
                  <a:srgbClr val="0870B7"/>
                </a:solidFill>
                <a:latin typeface="Chicola Smoothy" panose="02000500000000000000" pitchFamily="2" charset="0"/>
              </a:rPr>
              <a:t>improvisation</a:t>
            </a:r>
            <a:endParaRPr lang="fr-FR" sz="1432" dirty="0">
              <a:solidFill>
                <a:srgbClr val="0870B7"/>
              </a:solidFill>
              <a:latin typeface="Chicola Smoothy" panose="02000500000000000000" pitchFamily="2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6F674DFA-9D7C-C0C4-E1B8-E5FC295505DE}"/>
              </a:ext>
            </a:extLst>
          </p:cNvPr>
          <p:cNvSpPr txBox="1"/>
          <p:nvPr/>
        </p:nvSpPr>
        <p:spPr>
          <a:xfrm rot="21097984">
            <a:off x="5159780" y="2980724"/>
            <a:ext cx="3160741" cy="698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300"/>
              </a:lnSpc>
              <a:spcBef>
                <a:spcPct val="0"/>
              </a:spcBef>
              <a:spcAft>
                <a:spcPts val="477"/>
              </a:spcAft>
            </a:pPr>
            <a:r>
              <a:rPr lang="fr-FR" altLang="fr-FR" sz="4800" b="1" dirty="0">
                <a:solidFill>
                  <a:srgbClr val="0870B7"/>
                </a:solidFill>
                <a:latin typeface="Chicola Smoothy" panose="02000500000000000000" pitchFamily="2" charset="0"/>
              </a:rPr>
              <a:t>Découvrir</a:t>
            </a:r>
            <a:r>
              <a:rPr lang="fr-FR" altLang="fr-FR" b="1" dirty="0">
                <a:solidFill>
                  <a:srgbClr val="0870B7"/>
                </a:solidFill>
                <a:latin typeface="Chicola Smoothy" panose="02000500000000000000" pitchFamily="2" charset="0"/>
              </a:rPr>
              <a:t> </a:t>
            </a:r>
            <a:r>
              <a:rPr lang="fr-FR" altLang="fr-FR" sz="1000" b="1" dirty="0">
                <a:solidFill>
                  <a:srgbClr val="0870B7"/>
                </a:solidFill>
                <a:latin typeface="Chicola Smoothy" panose="02000500000000000000" pitchFamily="2" charset="0"/>
              </a:rPr>
              <a:t/>
            </a:r>
            <a:br>
              <a:rPr lang="fr-FR" altLang="fr-FR" sz="1000" b="1" dirty="0">
                <a:solidFill>
                  <a:srgbClr val="0870B7"/>
                </a:solidFill>
                <a:latin typeface="Chicola Smoothy" panose="02000500000000000000" pitchFamily="2" charset="0"/>
              </a:rPr>
            </a:br>
            <a:r>
              <a:rPr lang="fr-FR" altLang="fr-FR" sz="2400" b="1" dirty="0">
                <a:solidFill>
                  <a:srgbClr val="0870B7"/>
                </a:solidFill>
                <a:latin typeface="Bebas Kai" panose="04050603020B02020204" pitchFamily="82" charset="0"/>
              </a:rPr>
              <a:t>de</a:t>
            </a:r>
            <a:r>
              <a:rPr lang="fr-FR" altLang="fr-FR" sz="1000" b="1" dirty="0">
                <a:solidFill>
                  <a:srgbClr val="0870B7"/>
                </a:solidFill>
                <a:latin typeface="Bebas Kai" panose="04050603020B02020204" pitchFamily="82" charset="0"/>
              </a:rPr>
              <a:t> </a:t>
            </a:r>
            <a:r>
              <a:rPr lang="fr-FR" altLang="fr-FR" sz="2400" b="1" dirty="0">
                <a:solidFill>
                  <a:srgbClr val="0870B7"/>
                </a:solidFill>
                <a:latin typeface="Bebas Kai" panose="04050603020B02020204" pitchFamily="82" charset="0"/>
              </a:rPr>
              <a:t>nouveaux</a:t>
            </a:r>
            <a:r>
              <a:rPr lang="fr-FR" altLang="fr-FR" sz="1000" b="1" dirty="0">
                <a:solidFill>
                  <a:srgbClr val="0870B7"/>
                </a:solidFill>
                <a:latin typeface="Bebas Kai" panose="04050603020B02020204" pitchFamily="82" charset="0"/>
              </a:rPr>
              <a:t> </a:t>
            </a:r>
            <a:r>
              <a:rPr lang="fr-FR" altLang="fr-FR" sz="2400" b="1" dirty="0">
                <a:solidFill>
                  <a:srgbClr val="0870B7"/>
                </a:solidFill>
                <a:latin typeface="Bebas Kai" panose="04050603020B02020204" pitchFamily="82" charset="0"/>
              </a:rPr>
              <a:t>horizons</a:t>
            </a:r>
            <a:endParaRPr lang="fr-FR" altLang="fr-FR" sz="400" b="1" dirty="0">
              <a:solidFill>
                <a:srgbClr val="0870B7"/>
              </a:solidFill>
              <a:latin typeface="Bebas Kai" panose="04050603020B02020204" pitchFamily="82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1BC5EE50-F256-0A1B-C516-DB7715A94E2E}"/>
              </a:ext>
            </a:extLst>
          </p:cNvPr>
          <p:cNvSpPr txBox="1"/>
          <p:nvPr/>
        </p:nvSpPr>
        <p:spPr>
          <a:xfrm>
            <a:off x="8364386" y="3061890"/>
            <a:ext cx="2074415" cy="28496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  <a:spcAft>
                <a:spcPts val="1200"/>
              </a:spcAft>
            </a:pPr>
            <a:r>
              <a:rPr lang="fr-FR" sz="1100" dirty="0">
                <a:latin typeface="+mj-lt"/>
              </a:rPr>
              <a:t>AU CHOIX :</a:t>
            </a:r>
          </a:p>
          <a:p>
            <a:pPr marL="108000" indent="-108000">
              <a:lnSpc>
                <a:spcPts val="11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1100" dirty="0">
                <a:latin typeface="Chicola Smoothy" panose="02000500000000000000" pitchFamily="2" charset="0"/>
              </a:rPr>
              <a:t>Chopin </a:t>
            </a:r>
            <a:r>
              <a:rPr lang="fr-FR" sz="1100" dirty="0">
                <a:latin typeface="+mj-lt"/>
              </a:rPr>
              <a:t>: valse posthume en la mineur, op. 64 N°2, prélude op. 28 N°4 </a:t>
            </a:r>
          </a:p>
          <a:p>
            <a:pPr marL="108000" indent="-108000">
              <a:lnSpc>
                <a:spcPts val="11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1100" dirty="0">
                <a:latin typeface="Chicola Smoothy" panose="02000500000000000000" pitchFamily="2" charset="0"/>
              </a:rPr>
              <a:t>Bach : </a:t>
            </a:r>
            <a:r>
              <a:rPr lang="fr-FR" sz="1100" dirty="0">
                <a:latin typeface="+mj-lt"/>
              </a:rPr>
              <a:t>variation Goldberg Aria</a:t>
            </a:r>
          </a:p>
          <a:p>
            <a:pPr marL="108000" indent="-108000">
              <a:lnSpc>
                <a:spcPts val="11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1100" dirty="0">
                <a:latin typeface="Chicola Smoothy" panose="02000500000000000000" pitchFamily="2" charset="0"/>
              </a:rPr>
              <a:t>Standards de jazz : </a:t>
            </a:r>
            <a:r>
              <a:rPr lang="fr-FR" sz="1100" dirty="0">
                <a:latin typeface="+mj-lt"/>
              </a:rPr>
              <a:t/>
            </a:r>
            <a:br>
              <a:rPr lang="fr-FR" sz="1100" dirty="0">
                <a:latin typeface="+mj-lt"/>
              </a:rPr>
            </a:br>
            <a:r>
              <a:rPr lang="fr-FR" sz="1100" dirty="0" err="1">
                <a:latin typeface="+mj-lt"/>
              </a:rPr>
              <a:t>automn</a:t>
            </a:r>
            <a:r>
              <a:rPr lang="fr-FR" sz="1100" dirty="0">
                <a:latin typeface="+mj-lt"/>
              </a:rPr>
              <a:t> </a:t>
            </a:r>
            <a:r>
              <a:rPr lang="fr-FR" sz="1100" dirty="0" err="1">
                <a:latin typeface="+mj-lt"/>
              </a:rPr>
              <a:t>leaves</a:t>
            </a:r>
            <a:r>
              <a:rPr lang="fr-FR" sz="1100" dirty="0">
                <a:latin typeface="+mj-lt"/>
              </a:rPr>
              <a:t>, </a:t>
            </a:r>
            <a:r>
              <a:rPr lang="fr-FR" sz="1100" dirty="0" err="1">
                <a:latin typeface="+mj-lt"/>
              </a:rPr>
              <a:t>misty</a:t>
            </a:r>
            <a:endParaRPr lang="fr-FR" sz="1100" dirty="0">
              <a:latin typeface="+mj-lt"/>
            </a:endParaRPr>
          </a:p>
          <a:p>
            <a:pPr marL="108000" indent="-108000">
              <a:lnSpc>
                <a:spcPts val="11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1100" dirty="0">
                <a:latin typeface="Chicola Smoothy" panose="02000500000000000000" pitchFamily="2" charset="0"/>
              </a:rPr>
              <a:t>S. Joplin : </a:t>
            </a:r>
            <a:r>
              <a:rPr lang="fr-FR" sz="1100" dirty="0">
                <a:latin typeface="+mj-lt"/>
              </a:rPr>
              <a:t>the </a:t>
            </a:r>
            <a:r>
              <a:rPr lang="fr-FR" sz="1100" dirty="0" err="1">
                <a:latin typeface="+mj-lt"/>
              </a:rPr>
              <a:t>entertainer</a:t>
            </a:r>
            <a:r>
              <a:rPr lang="fr-FR" sz="1100" dirty="0">
                <a:latin typeface="+mj-lt"/>
              </a:rPr>
              <a:t>, </a:t>
            </a:r>
            <a:br>
              <a:rPr lang="fr-FR" sz="1100" dirty="0">
                <a:latin typeface="+mj-lt"/>
              </a:rPr>
            </a:br>
            <a:r>
              <a:rPr lang="fr-FR" sz="1100" dirty="0" err="1">
                <a:latin typeface="+mj-lt"/>
              </a:rPr>
              <a:t>mapple</a:t>
            </a:r>
            <a:r>
              <a:rPr lang="fr-FR" sz="1100" dirty="0">
                <a:latin typeface="+mj-lt"/>
              </a:rPr>
              <a:t> </a:t>
            </a:r>
            <a:r>
              <a:rPr lang="fr-FR" sz="1100" dirty="0" err="1">
                <a:latin typeface="+mj-lt"/>
              </a:rPr>
              <a:t>leaf</a:t>
            </a:r>
            <a:r>
              <a:rPr lang="fr-FR" sz="1100" dirty="0">
                <a:latin typeface="+mj-lt"/>
              </a:rPr>
              <a:t> rag</a:t>
            </a:r>
          </a:p>
          <a:p>
            <a:pPr marL="108000" indent="-108000">
              <a:lnSpc>
                <a:spcPts val="11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1100" dirty="0">
                <a:latin typeface="Chicola Smoothy" panose="02000500000000000000" pitchFamily="2" charset="0"/>
              </a:rPr>
              <a:t>J. Cage </a:t>
            </a:r>
            <a:r>
              <a:rPr lang="fr-FR" sz="1100" dirty="0">
                <a:latin typeface="+mj-lt"/>
              </a:rPr>
              <a:t>: </a:t>
            </a:r>
            <a:r>
              <a:rPr lang="fr-FR" sz="1100" dirty="0" err="1">
                <a:latin typeface="+mj-lt"/>
              </a:rPr>
              <a:t>dream</a:t>
            </a:r>
            <a:r>
              <a:rPr lang="fr-FR" sz="1100" dirty="0">
                <a:latin typeface="+mj-lt"/>
              </a:rPr>
              <a:t>, </a:t>
            </a:r>
            <a:br>
              <a:rPr lang="fr-FR" sz="1100" dirty="0">
                <a:latin typeface="+mj-lt"/>
              </a:rPr>
            </a:br>
            <a:r>
              <a:rPr lang="fr-FR" sz="1100" dirty="0">
                <a:latin typeface="+mj-lt"/>
              </a:rPr>
              <a:t>suite for Toy piano</a:t>
            </a:r>
          </a:p>
          <a:p>
            <a:pPr marL="108000" indent="-108000">
              <a:lnSpc>
                <a:spcPts val="11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1100" dirty="0">
                <a:latin typeface="Chicola Smoothy" panose="02000500000000000000" pitchFamily="2" charset="0"/>
              </a:rPr>
              <a:t>G. Crumb : </a:t>
            </a:r>
            <a:r>
              <a:rPr lang="fr-FR" sz="1100" dirty="0" err="1">
                <a:latin typeface="+mj-lt"/>
              </a:rPr>
              <a:t>dream</a:t>
            </a:r>
            <a:r>
              <a:rPr lang="fr-FR" sz="1100" dirty="0">
                <a:latin typeface="+mj-lt"/>
              </a:rPr>
              <a:t> image</a:t>
            </a:r>
          </a:p>
          <a:p>
            <a:pPr marL="108000" indent="-108000">
              <a:lnSpc>
                <a:spcPts val="11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1100" dirty="0">
                <a:latin typeface="Chicola Smoothy" panose="02000500000000000000" pitchFamily="2" charset="0"/>
              </a:rPr>
              <a:t>G. </a:t>
            </a:r>
            <a:r>
              <a:rPr lang="fr-FR" sz="1100" dirty="0" err="1">
                <a:latin typeface="Chicola Smoothy" panose="02000500000000000000" pitchFamily="2" charset="0"/>
              </a:rPr>
              <a:t>Kurtag</a:t>
            </a:r>
            <a:r>
              <a:rPr lang="fr-FR" sz="1100" dirty="0">
                <a:latin typeface="Chicola Smoothy" panose="02000500000000000000" pitchFamily="2" charset="0"/>
              </a:rPr>
              <a:t> : </a:t>
            </a:r>
            <a:r>
              <a:rPr lang="fr-FR" sz="1100" dirty="0" err="1">
                <a:latin typeface="+mj-lt"/>
              </a:rPr>
              <a:t>Jatekok</a:t>
            </a:r>
            <a:endParaRPr lang="fr-FR" sz="1100" dirty="0">
              <a:latin typeface="+mj-lt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0EEC6CF5-78AD-B9EB-063A-15B47055FEA5}"/>
              </a:ext>
            </a:extLst>
          </p:cNvPr>
          <p:cNvSpPr txBox="1"/>
          <p:nvPr/>
        </p:nvSpPr>
        <p:spPr>
          <a:xfrm>
            <a:off x="7652974" y="1192216"/>
            <a:ext cx="1919651" cy="966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000" indent="-108000" algn="just">
              <a:lnSpc>
                <a:spcPts val="1194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FR" sz="1100" dirty="0">
                <a:latin typeface="+mj-lt"/>
              </a:rPr>
              <a:t>Avec ou sans partition</a:t>
            </a:r>
          </a:p>
          <a:p>
            <a:pPr marL="108000" indent="-108000" algn="just">
              <a:lnSpc>
                <a:spcPts val="1194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FR" sz="1100" dirty="0">
                <a:latin typeface="+mj-lt"/>
              </a:rPr>
              <a:t>Seul ou à plusieurs</a:t>
            </a:r>
          </a:p>
          <a:p>
            <a:pPr marL="108000" indent="-108000" algn="just">
              <a:lnSpc>
                <a:spcPts val="1194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FR" sz="1100" dirty="0">
                <a:latin typeface="+mj-lt"/>
              </a:rPr>
              <a:t>Sur un clavier acoustique, numérique, un Toy piano, </a:t>
            </a:r>
            <a:br>
              <a:rPr lang="fr-FR" sz="1100" dirty="0">
                <a:latin typeface="+mj-lt"/>
              </a:rPr>
            </a:br>
            <a:r>
              <a:rPr lang="fr-FR" sz="1100" dirty="0">
                <a:latin typeface="+mj-lt"/>
              </a:rPr>
              <a:t>un </a:t>
            </a:r>
            <a:r>
              <a:rPr lang="fr-FR" sz="1100" dirty="0" err="1">
                <a:latin typeface="+mj-lt"/>
              </a:rPr>
              <a:t>Ondomo</a:t>
            </a:r>
            <a:r>
              <a:rPr lang="fr-FR" sz="1100" dirty="0">
                <a:latin typeface="+mj-lt"/>
              </a:rPr>
              <a:t>, un orgue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12741C2D-BF64-BAEB-B5E3-D6AEB3DB86F2}"/>
              </a:ext>
            </a:extLst>
          </p:cNvPr>
          <p:cNvSpPr txBox="1"/>
          <p:nvPr/>
        </p:nvSpPr>
        <p:spPr>
          <a:xfrm>
            <a:off x="8307364" y="2687429"/>
            <a:ext cx="2243628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0">
              <a:lnSpc>
                <a:spcPts val="2228"/>
              </a:lnSpc>
              <a:spcBef>
                <a:spcPct val="0"/>
              </a:spcBef>
              <a:spcAft>
                <a:spcPts val="477"/>
              </a:spcAft>
            </a:pPr>
            <a:r>
              <a:rPr lang="fr-FR" altLang="fr-FR" b="1" dirty="0">
                <a:solidFill>
                  <a:srgbClr val="0870B7"/>
                </a:solidFill>
                <a:latin typeface="Bebas Kai" panose="04050603020B02020204" pitchFamily="82" charset="0"/>
              </a:rPr>
              <a:t>Répertoire</a:t>
            </a:r>
            <a:r>
              <a:rPr lang="fr-FR" altLang="fr-FR" sz="1050" b="1" dirty="0">
                <a:solidFill>
                  <a:srgbClr val="0870B7"/>
                </a:solidFill>
                <a:latin typeface="Bebas Kai" panose="04050603020B02020204" pitchFamily="82" charset="0"/>
              </a:rPr>
              <a:t> </a:t>
            </a:r>
            <a:r>
              <a:rPr lang="fr-FR" altLang="fr-FR" b="1" dirty="0">
                <a:solidFill>
                  <a:srgbClr val="0870B7"/>
                </a:solidFill>
                <a:latin typeface="Bebas Kai" panose="04050603020B02020204" pitchFamily="82" charset="0"/>
              </a:rPr>
              <a:t>proposé</a:t>
            </a:r>
            <a:endParaRPr lang="fr-FR" altLang="fr-FR" sz="300" b="1" dirty="0">
              <a:solidFill>
                <a:srgbClr val="0870B7"/>
              </a:solidFill>
              <a:latin typeface="Bebas Kai" panose="04050603020B02020204" pitchFamily="82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17576903-73CF-AF16-5561-3C099CEB7B3C}"/>
              </a:ext>
            </a:extLst>
          </p:cNvPr>
          <p:cNvSpPr txBox="1"/>
          <p:nvPr/>
        </p:nvSpPr>
        <p:spPr>
          <a:xfrm>
            <a:off x="157877" y="2074399"/>
            <a:ext cx="2264279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b="1" dirty="0">
                <a:solidFill>
                  <a:srgbClr val="1D71B8"/>
                </a:solidFill>
                <a:latin typeface="Bebas Kai" panose="04050603020B02020204" pitchFamily="82" charset="0"/>
              </a:rPr>
              <a:t>Déroulé</a:t>
            </a:r>
            <a:r>
              <a:rPr lang="fr-FR" altLang="fr-FR" sz="800" b="1" dirty="0">
                <a:solidFill>
                  <a:srgbClr val="1D71B8"/>
                </a:solidFill>
                <a:latin typeface="Bebas Kai" panose="04050603020B02020204" pitchFamily="82" charset="0"/>
              </a:rPr>
              <a:t> </a:t>
            </a:r>
            <a:r>
              <a:rPr lang="fr-FR" altLang="fr-FR" b="1" dirty="0">
                <a:solidFill>
                  <a:srgbClr val="1D71B8"/>
                </a:solidFill>
                <a:latin typeface="Bebas Kai" panose="04050603020B02020204" pitchFamily="82" charset="0"/>
              </a:rPr>
              <a:t>du</a:t>
            </a:r>
            <a:r>
              <a:rPr lang="fr-FR" altLang="fr-FR" sz="800" b="1" dirty="0">
                <a:solidFill>
                  <a:srgbClr val="1D71B8"/>
                </a:solidFill>
                <a:latin typeface="Bebas Kai" panose="04050603020B02020204" pitchFamily="82" charset="0"/>
              </a:rPr>
              <a:t> </a:t>
            </a:r>
            <a:r>
              <a:rPr lang="fr-FR" altLang="fr-FR" b="1" dirty="0">
                <a:solidFill>
                  <a:srgbClr val="1D71B8"/>
                </a:solidFill>
                <a:latin typeface="Bebas Kai" panose="04050603020B02020204" pitchFamily="82" charset="0"/>
              </a:rPr>
              <a:t>stage</a:t>
            </a:r>
            <a:endParaRPr lang="fr-FR" altLang="fr-FR" dirty="0">
              <a:solidFill>
                <a:srgbClr val="1D71B8"/>
              </a:solidFill>
              <a:latin typeface="Bebas Kai" panose="04050603020B02020204" pitchFamily="82" charset="0"/>
            </a:endParaRPr>
          </a:p>
          <a:p>
            <a:pPr eaLnBrk="1" hangingPunct="1">
              <a:spcBef>
                <a:spcPct val="0"/>
              </a:spcBef>
              <a:buClr>
                <a:schemeClr val="folHlink"/>
              </a:buClr>
              <a:buNone/>
            </a:pPr>
            <a:endParaRPr lang="fr-FR" altLang="fr-FR" sz="600" dirty="0">
              <a:solidFill>
                <a:srgbClr val="1D71B8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300"/>
              </a:spcAft>
              <a:buClr>
                <a:schemeClr val="folHlink"/>
              </a:buClr>
              <a:buNone/>
            </a:pPr>
            <a:r>
              <a:rPr lang="fr-FR" sz="1100" dirty="0">
                <a:latin typeface="+mj-lt"/>
              </a:rPr>
              <a:t>Chaque jour :</a:t>
            </a:r>
          </a:p>
          <a:p>
            <a:pPr marL="171450" indent="-171450" eaLnBrk="1" hangingPunct="1">
              <a:spcBef>
                <a:spcPct val="0"/>
              </a:spcBef>
              <a:spcAft>
                <a:spcPts val="300"/>
              </a:spcAft>
              <a:buClr>
                <a:srgbClr val="2F5597"/>
              </a:buClr>
              <a:buFont typeface="Arial" panose="020B0604020202020204" pitchFamily="34" charset="0"/>
              <a:buChar char="•"/>
            </a:pPr>
            <a:r>
              <a:rPr lang="fr-FR" altLang="fr-FR" sz="1100" dirty="0">
                <a:latin typeface="+mj-lt"/>
              </a:rPr>
              <a:t>Un atelier thématique</a:t>
            </a:r>
          </a:p>
          <a:p>
            <a:pPr marL="171450" indent="-171450" eaLnBrk="1" hangingPunct="1">
              <a:spcBef>
                <a:spcPct val="0"/>
              </a:spcBef>
              <a:spcAft>
                <a:spcPts val="300"/>
              </a:spcAft>
              <a:buClr>
                <a:srgbClr val="2F5597"/>
              </a:buClr>
              <a:buFont typeface="Arial" panose="020B0604020202020204" pitchFamily="34" charset="0"/>
              <a:buChar char="•"/>
            </a:pPr>
            <a:r>
              <a:rPr lang="fr-FR" altLang="fr-FR" sz="1100" dirty="0">
                <a:latin typeface="+mj-lt"/>
              </a:rPr>
              <a:t>Un cours individuel de 30 minutes</a:t>
            </a:r>
          </a:p>
          <a:p>
            <a:pPr marL="171450" indent="-171450" eaLnBrk="1" hangingPunct="1">
              <a:spcBef>
                <a:spcPct val="0"/>
              </a:spcBef>
              <a:spcAft>
                <a:spcPts val="300"/>
              </a:spcAft>
              <a:buClr>
                <a:srgbClr val="2F5597"/>
              </a:buClr>
              <a:buFont typeface="Arial" panose="020B0604020202020204" pitchFamily="34" charset="0"/>
              <a:buChar char="•"/>
            </a:pPr>
            <a:r>
              <a:rPr lang="fr-FR" altLang="fr-FR" sz="1100" dirty="0">
                <a:latin typeface="+mj-lt"/>
              </a:rPr>
              <a:t>Un atelier de formation musicale Martenot</a:t>
            </a:r>
          </a:p>
          <a:p>
            <a:pPr marL="171450" indent="-171450" eaLnBrk="1" hangingPunct="1">
              <a:spcBef>
                <a:spcPct val="0"/>
              </a:spcBef>
              <a:spcAft>
                <a:spcPts val="300"/>
              </a:spcAft>
              <a:buClr>
                <a:srgbClr val="2F5597"/>
              </a:buClr>
              <a:buFont typeface="Arial" panose="020B0604020202020204" pitchFamily="34" charset="0"/>
              <a:buChar char="•"/>
            </a:pPr>
            <a:r>
              <a:rPr lang="fr-FR" altLang="fr-FR" sz="1100" dirty="0">
                <a:latin typeface="+mj-lt"/>
              </a:rPr>
              <a:t>Un atelier d’harmonie classique et jazz facile</a:t>
            </a:r>
          </a:p>
          <a:p>
            <a:pPr marL="171450" indent="-171450" eaLnBrk="1" hangingPunct="1">
              <a:spcBef>
                <a:spcPct val="0"/>
              </a:spcBef>
              <a:spcAft>
                <a:spcPts val="300"/>
              </a:spcAft>
              <a:buClr>
                <a:srgbClr val="2F5597"/>
              </a:buClr>
              <a:buFont typeface="Arial" panose="020B0604020202020204" pitchFamily="34" charset="0"/>
              <a:buChar char="•"/>
            </a:pPr>
            <a:r>
              <a:rPr lang="fr-FR" altLang="fr-FR" sz="1100" dirty="0">
                <a:latin typeface="+mj-lt"/>
              </a:rPr>
              <a:t>Une séance de relaxation adaptée aux musiciens</a:t>
            </a:r>
          </a:p>
          <a:p>
            <a:pPr eaLnBrk="1" hangingPunct="1">
              <a:spcBef>
                <a:spcPct val="0"/>
              </a:spcBef>
              <a:spcAft>
                <a:spcPts val="300"/>
              </a:spcAft>
              <a:buClr>
                <a:srgbClr val="2F5597"/>
              </a:buClr>
            </a:pPr>
            <a:r>
              <a:rPr lang="fr-FR" altLang="fr-FR" sz="1100" dirty="0">
                <a:latin typeface="+mj-lt"/>
              </a:rPr>
              <a:t>En fin de séjour :</a:t>
            </a:r>
          </a:p>
          <a:p>
            <a:pPr eaLnBrk="1" hangingPunct="1">
              <a:spcBef>
                <a:spcPct val="0"/>
              </a:spcBef>
              <a:spcAft>
                <a:spcPts val="300"/>
              </a:spcAft>
              <a:buClr>
                <a:srgbClr val="2F5597"/>
              </a:buClr>
            </a:pPr>
            <a:r>
              <a:rPr lang="fr-FR" altLang="fr-FR" sz="1100" dirty="0">
                <a:latin typeface="+mj-lt"/>
              </a:rPr>
              <a:t>Un concert de fin de stage, le jeudi 27 avril à 17 heures</a:t>
            </a:r>
            <a:endParaRPr lang="fr-FR" altLang="fr-FR" sz="400" dirty="0"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Clr>
                <a:schemeClr val="folHlink"/>
              </a:buClr>
              <a:buNone/>
            </a:pPr>
            <a:endParaRPr lang="fr-FR" altLang="fr-FR" sz="1200" b="1" dirty="0">
              <a:solidFill>
                <a:srgbClr val="0870B7"/>
              </a:solidFill>
              <a:latin typeface="Bebas Kai" panose="04050603020B02020204" pitchFamily="82" charset="0"/>
            </a:endParaRPr>
          </a:p>
          <a:p>
            <a:pPr algn="ctr" eaLnBrk="1" hangingPunct="1">
              <a:spcBef>
                <a:spcPct val="0"/>
              </a:spcBef>
              <a:buClr>
                <a:schemeClr val="folHlink"/>
              </a:buClr>
              <a:buNone/>
            </a:pPr>
            <a:r>
              <a:rPr lang="fr-FR" altLang="fr-FR" b="1" dirty="0">
                <a:solidFill>
                  <a:srgbClr val="0870B7"/>
                </a:solidFill>
                <a:latin typeface="Bebas Kai" panose="04050603020B02020204" pitchFamily="82" charset="0"/>
              </a:rPr>
              <a:t>Qui</a:t>
            </a:r>
            <a:r>
              <a:rPr lang="fr-FR" altLang="fr-FR" sz="900" b="1" dirty="0">
                <a:solidFill>
                  <a:srgbClr val="0870B7"/>
                </a:solidFill>
                <a:latin typeface="Bebas Kai" panose="04050603020B02020204" pitchFamily="82" charset="0"/>
              </a:rPr>
              <a:t> </a:t>
            </a:r>
            <a:r>
              <a:rPr lang="fr-FR" altLang="fr-FR" b="1" dirty="0">
                <a:solidFill>
                  <a:srgbClr val="0870B7"/>
                </a:solidFill>
                <a:latin typeface="Bebas Kai" panose="04050603020B02020204" pitchFamily="82" charset="0"/>
              </a:rPr>
              <a:t>peut</a:t>
            </a:r>
            <a:r>
              <a:rPr lang="fr-FR" altLang="fr-FR" sz="900" b="1" dirty="0">
                <a:solidFill>
                  <a:srgbClr val="0870B7"/>
                </a:solidFill>
                <a:latin typeface="Bebas Kai" panose="04050603020B02020204" pitchFamily="82" charset="0"/>
              </a:rPr>
              <a:t> </a:t>
            </a:r>
            <a:r>
              <a:rPr lang="fr-FR" altLang="fr-FR" b="1" dirty="0">
                <a:solidFill>
                  <a:srgbClr val="0870B7"/>
                </a:solidFill>
                <a:latin typeface="Bebas Kai" panose="04050603020B02020204" pitchFamily="82" charset="0"/>
              </a:rPr>
              <a:t>s’</a:t>
            </a:r>
            <a:r>
              <a:rPr lang="fr-FR" altLang="fr-FR" sz="500" b="1" dirty="0">
                <a:solidFill>
                  <a:srgbClr val="0870B7"/>
                </a:solidFill>
                <a:latin typeface="Bebas Kai" panose="04050603020B02020204" pitchFamily="82" charset="0"/>
              </a:rPr>
              <a:t> </a:t>
            </a:r>
            <a:r>
              <a:rPr lang="fr-FR" altLang="fr-FR" b="1" dirty="0">
                <a:solidFill>
                  <a:srgbClr val="0870B7"/>
                </a:solidFill>
                <a:latin typeface="Bebas Kai" panose="04050603020B02020204" pitchFamily="82" charset="0"/>
              </a:rPr>
              <a:t>inscrire</a:t>
            </a:r>
            <a:r>
              <a:rPr lang="fr-FR" altLang="fr-FR" sz="600" b="1" dirty="0">
                <a:solidFill>
                  <a:srgbClr val="0870B7"/>
                </a:solidFill>
                <a:latin typeface="Bebas Kai" panose="04050603020B02020204" pitchFamily="82" charset="0"/>
              </a:rPr>
              <a:t> </a:t>
            </a:r>
            <a:r>
              <a:rPr lang="fr-FR" altLang="fr-FR" b="1" dirty="0">
                <a:solidFill>
                  <a:srgbClr val="0870B7"/>
                </a:solidFill>
                <a:latin typeface="Bebas Kai" panose="04050603020B02020204" pitchFamily="82" charset="0"/>
              </a:rPr>
              <a:t>?</a:t>
            </a:r>
            <a:r>
              <a:rPr lang="fr-FR" altLang="fr-FR" sz="1400" b="1" dirty="0">
                <a:solidFill>
                  <a:srgbClr val="0870B7"/>
                </a:solidFill>
                <a:latin typeface="Bebas Kai" panose="04050603020B02020204" pitchFamily="82" charset="0"/>
              </a:rPr>
              <a:t> </a:t>
            </a:r>
            <a:endParaRPr lang="fr-FR" altLang="fr-FR" sz="900" dirty="0">
              <a:solidFill>
                <a:srgbClr val="0870B7"/>
              </a:solidFill>
              <a:latin typeface="Bebas Kai" panose="04050603020B02020204" pitchFamily="82" charset="0"/>
            </a:endParaRPr>
          </a:p>
          <a:p>
            <a:pPr eaLnBrk="1" hangingPunct="1">
              <a:spcBef>
                <a:spcPct val="0"/>
              </a:spcBef>
              <a:buClr>
                <a:schemeClr val="folHlink"/>
              </a:buClr>
              <a:buNone/>
            </a:pPr>
            <a:endParaRPr lang="fr-FR" altLang="fr-FR" sz="600" dirty="0">
              <a:solidFill>
                <a:srgbClr val="1D71B8"/>
              </a:solidFill>
            </a:endParaRPr>
          </a:p>
          <a:p>
            <a:pPr algn="ctr" eaLnBrk="1" hangingPunct="1">
              <a:spcBef>
                <a:spcPct val="0"/>
              </a:spcBef>
              <a:buClr>
                <a:schemeClr val="folHlink"/>
              </a:buClr>
              <a:buNone/>
            </a:pPr>
            <a:r>
              <a:rPr lang="fr-FR" sz="1100" dirty="0">
                <a:latin typeface="+mj-lt"/>
              </a:rPr>
              <a:t>Tout pianiste amateur ou professionnel. Tout autre instrumentiste avec un minimum de formation en piano</a:t>
            </a:r>
            <a:endParaRPr lang="fr-FR" altLang="fr-FR" sz="1035" dirty="0">
              <a:solidFill>
                <a:srgbClr val="1D71B8"/>
              </a:solidFill>
              <a:latin typeface="Tahoma" charset="0"/>
            </a:endParaRPr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xmlns="" id="{6C8D2574-A58D-D1E7-62C1-1D756F91BE7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0690">
            <a:off x="8338387" y="204861"/>
            <a:ext cx="136347" cy="453524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xmlns="" id="{5A63C4F1-675B-7570-98F9-1B84B6F1FC9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699" y="5665081"/>
            <a:ext cx="322916" cy="428268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xmlns="" id="{5A27637E-2457-14E3-8DF1-3D6FC3B063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3124" b="-2849"/>
          <a:stretch/>
        </p:blipFill>
        <p:spPr>
          <a:xfrm>
            <a:off x="8932255" y="6398581"/>
            <a:ext cx="1540218" cy="45719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xmlns="" id="{3769FA3A-59F3-9F01-24AD-6B3CFBC7F1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825" y="4082748"/>
            <a:ext cx="842806" cy="363278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xmlns="" id="{3294ACFF-04DD-B263-E582-0E1F08C9206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34653" y="3747128"/>
            <a:ext cx="842806" cy="363278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xmlns="" id="{FE7EEF13-3D05-11D7-9AB4-48413D3F817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94537">
            <a:off x="6993222" y="4253567"/>
            <a:ext cx="1249447" cy="363278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xmlns="" id="{4C1AD45E-AFD0-CFF9-4A05-A82352D3BC6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21507">
            <a:off x="5943912" y="4775726"/>
            <a:ext cx="957852" cy="363278"/>
          </a:xfrm>
          <a:prstGeom prst="rect">
            <a:avLst/>
          </a:prstGeom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xmlns="" id="{8BF8C2A8-DC62-7D7F-53B7-D2C310A837F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953">
            <a:off x="7176381" y="4867853"/>
            <a:ext cx="596280" cy="471307"/>
          </a:xfrm>
          <a:prstGeom prst="rect">
            <a:avLst/>
          </a:prstGeom>
        </p:spPr>
      </p:pic>
      <p:pic>
        <p:nvPicPr>
          <p:cNvPr id="55" name="Image 54">
            <a:extLst>
              <a:ext uri="{FF2B5EF4-FFF2-40B4-BE49-F238E27FC236}">
                <a16:creationId xmlns:a16="http://schemas.microsoft.com/office/drawing/2014/main" xmlns="" id="{2E1C922D-A2A9-0441-4A98-DDED35CDEA3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98848">
            <a:off x="6611026" y="5451485"/>
            <a:ext cx="762757" cy="363278"/>
          </a:xfrm>
          <a:prstGeom prst="rect">
            <a:avLst/>
          </a:prstGeom>
        </p:spPr>
      </p:pic>
      <p:pic>
        <p:nvPicPr>
          <p:cNvPr id="62" name="Image 61">
            <a:extLst>
              <a:ext uri="{FF2B5EF4-FFF2-40B4-BE49-F238E27FC236}">
                <a16:creationId xmlns:a16="http://schemas.microsoft.com/office/drawing/2014/main" xmlns="" id="{2327E0FA-C90B-08F4-F3F1-C70CC02C4F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033" y="1987849"/>
            <a:ext cx="322916" cy="42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47231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2731</TotalTime>
  <Words>352</Words>
  <Application>Microsoft Macintosh PowerPoint</Application>
  <PresentationFormat>Personnalisé</PresentationFormat>
  <Paragraphs>138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11" baseType="lpstr">
      <vt:lpstr>Arial</vt:lpstr>
      <vt:lpstr>Bebas Kai</vt:lpstr>
      <vt:lpstr>Bebaskai</vt:lpstr>
      <vt:lpstr>Calibri</vt:lpstr>
      <vt:lpstr>Calibri Light</vt:lpstr>
      <vt:lpstr>Chicola Smoothy</vt:lpstr>
      <vt:lpstr>Tahoma</vt:lpstr>
      <vt:lpstr>Wingdings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Véronique Galliot</dc:creator>
  <cp:lastModifiedBy>gorisse pascale</cp:lastModifiedBy>
  <cp:revision>81</cp:revision>
  <cp:lastPrinted>2023-02-02T14:40:11Z</cp:lastPrinted>
  <dcterms:created xsi:type="dcterms:W3CDTF">2023-01-22T10:06:23Z</dcterms:created>
  <dcterms:modified xsi:type="dcterms:W3CDTF">2023-03-30T09:54:05Z</dcterms:modified>
</cp:coreProperties>
</file>