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31" r:id="rId3"/>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FFFFFF"/>
    <a:srgbClr val="F6F8FC"/>
    <a:srgbClr val="3D67AF"/>
    <a:srgbClr val="0870B7"/>
    <a:srgbClr val="494949"/>
    <a:srgbClr val="E6E6E6"/>
    <a:srgbClr val="FFDD0E"/>
    <a:srgbClr val="E5EBF7"/>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87" d="100"/>
          <a:sy n="87" d="100"/>
        </p:scale>
        <p:origin x="1384"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AF40FA6-C07E-4A2E-B325-FB84059ACE8B}" type="datetimeFigureOut">
              <a:rPr lang="fr-FR" smtClean="0"/>
              <a:t>30/03/2023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12777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F40FA6-C07E-4A2E-B325-FB84059ACE8B}" type="datetimeFigureOut">
              <a:rPr lang="fr-FR" smtClean="0"/>
              <a:t>30/03/2023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171997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F40FA6-C07E-4A2E-B325-FB84059ACE8B}" type="datetimeFigureOut">
              <a:rPr lang="fr-FR" smtClean="0"/>
              <a:t>30/03/2023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40339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F40FA6-C07E-4A2E-B325-FB84059ACE8B}" type="datetimeFigureOut">
              <a:rPr lang="fr-FR" smtClean="0"/>
              <a:t>30/03/2023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166808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AF40FA6-C07E-4A2E-B325-FB84059ACE8B}" type="datetimeFigureOut">
              <a:rPr lang="fr-FR" smtClean="0"/>
              <a:t>30/03/2023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286642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AF40FA6-C07E-4A2E-B325-FB84059ACE8B}" type="datetimeFigureOut">
              <a:rPr lang="fr-FR" smtClean="0"/>
              <a:t>30/03/2023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156673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AF40FA6-C07E-4A2E-B325-FB84059ACE8B}" type="datetimeFigureOut">
              <a:rPr lang="fr-FR" smtClean="0"/>
              <a:t>30/03/2023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23639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F40FA6-C07E-4A2E-B325-FB84059ACE8B}" type="datetimeFigureOut">
              <a:rPr lang="fr-FR" smtClean="0"/>
              <a:t>30/03/2023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44642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0FA6-C07E-4A2E-B325-FB84059ACE8B}" type="datetimeFigureOut">
              <a:rPr lang="fr-FR" smtClean="0"/>
              <a:t>30/03/2023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193408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F40FA6-C07E-4A2E-B325-FB84059ACE8B}" type="datetimeFigureOut">
              <a:rPr lang="fr-FR" smtClean="0"/>
              <a:t>30/03/2023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13508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F40FA6-C07E-4A2E-B325-FB84059ACE8B}" type="datetimeFigureOut">
              <a:rPr lang="fr-FR" smtClean="0"/>
              <a:t>30/03/2023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657379-09D9-46EA-937B-C893243E37F1}" type="slidenum">
              <a:rPr lang="fr-FR" smtClean="0"/>
              <a:t>‹#›</a:t>
            </a:fld>
            <a:endParaRPr lang="fr-FR"/>
          </a:p>
        </p:txBody>
      </p:sp>
    </p:spTree>
    <p:extLst>
      <p:ext uri="{BB962C8B-B14F-4D97-AF65-F5344CB8AC3E}">
        <p14:creationId xmlns:p14="http://schemas.microsoft.com/office/powerpoint/2010/main" val="3152832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AF40FA6-C07E-4A2E-B325-FB84059ACE8B}" type="datetimeFigureOut">
              <a:rPr lang="fr-FR" smtClean="0"/>
              <a:t>30/03/2023</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E657379-09D9-46EA-937B-C893243E37F1}" type="slidenum">
              <a:rPr lang="fr-FR" smtClean="0"/>
              <a:t>‹#›</a:t>
            </a:fld>
            <a:endParaRPr lang="fr-FR"/>
          </a:p>
        </p:txBody>
      </p:sp>
    </p:spTree>
    <p:extLst>
      <p:ext uri="{BB962C8B-B14F-4D97-AF65-F5344CB8AC3E}">
        <p14:creationId xmlns:p14="http://schemas.microsoft.com/office/powerpoint/2010/main" val="363010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laplagemusicale.fr/"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mailto:contact@laplagemusicale.fr" TargetMode="External"/><Relationship Id="rId9" Type="http://schemas.openxmlformats.org/officeDocument/2006/relationships/image" Target="../media/image6.png"/><Relationship Id="rId10" Type="http://schemas.openxmlformats.org/officeDocument/2006/relationships/image" Target="../media/image7.png"/></Relationships>
</file>

<file path=ppt/slides/_rels/slide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16.png"/><Relationship Id="rId1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xmlns="" id="{E8482937-B4AA-C8D4-ED8D-96C01875479C}"/>
              </a:ext>
            </a:extLst>
          </p:cNvPr>
          <p:cNvPicPr>
            <a:picLocks noChangeAspect="1"/>
          </p:cNvPicPr>
          <p:nvPr/>
        </p:nvPicPr>
        <p:blipFill rotWithShape="1">
          <a:blip r:embed="rId2">
            <a:extLst>
              <a:ext uri="{28A0092B-C50C-407E-A947-70E740481C1C}">
                <a14:useLocalDpi xmlns:a14="http://schemas.microsoft.com/office/drawing/2010/main" val="0"/>
              </a:ext>
            </a:extLst>
          </a:blip>
          <a:srcRect r="11040"/>
          <a:stretch/>
        </p:blipFill>
        <p:spPr>
          <a:xfrm>
            <a:off x="2931139" y="-213347"/>
            <a:ext cx="2422312" cy="8400037"/>
          </a:xfrm>
          <a:prstGeom prst="rect">
            <a:avLst/>
          </a:prstGeom>
        </p:spPr>
      </p:pic>
      <p:sp>
        <p:nvSpPr>
          <p:cNvPr id="3" name="ZoneTexte 2">
            <a:extLst>
              <a:ext uri="{FF2B5EF4-FFF2-40B4-BE49-F238E27FC236}">
                <a16:creationId xmlns:a16="http://schemas.microsoft.com/office/drawing/2014/main" xmlns="" id="{BEF54E94-1A21-D715-01A8-8D67EA970E76}"/>
              </a:ext>
            </a:extLst>
          </p:cNvPr>
          <p:cNvSpPr txBox="1"/>
          <p:nvPr/>
        </p:nvSpPr>
        <p:spPr>
          <a:xfrm>
            <a:off x="148596" y="262810"/>
            <a:ext cx="3119674" cy="7052572"/>
          </a:xfrm>
          <a:prstGeom prst="rect">
            <a:avLst/>
          </a:prstGeom>
          <a:noFill/>
        </p:spPr>
        <p:txBody>
          <a:bodyPr wrap="square">
            <a:spAutoFit/>
          </a:bodyPr>
          <a:lstStyle/>
          <a:p>
            <a:pPr algn="ctr" eaLnBrk="1" hangingPunct="1">
              <a:spcBef>
                <a:spcPct val="0"/>
              </a:spcBef>
              <a:buFontTx/>
              <a:buNone/>
            </a:pPr>
            <a:r>
              <a:rPr lang="fr-FR" altLang="fr-FR" sz="2800" b="1" dirty="0">
                <a:solidFill>
                  <a:schemeClr val="accent1">
                    <a:lumMod val="75000"/>
                  </a:schemeClr>
                </a:solidFill>
                <a:latin typeface="Bebas Kai" panose="04050603020B02020204" pitchFamily="82" charset="0"/>
              </a:rPr>
              <a:t>Bulletin</a:t>
            </a:r>
            <a:r>
              <a:rPr lang="fr-FR" altLang="fr-FR" sz="1400" b="1" dirty="0">
                <a:solidFill>
                  <a:schemeClr val="accent1">
                    <a:lumMod val="75000"/>
                  </a:schemeClr>
                </a:solidFill>
                <a:latin typeface="Bebas Kai" panose="04050603020B02020204" pitchFamily="82" charset="0"/>
              </a:rPr>
              <a:t> </a:t>
            </a:r>
            <a:r>
              <a:rPr lang="fr-FR" altLang="fr-FR" sz="2800" b="1" dirty="0">
                <a:solidFill>
                  <a:schemeClr val="accent1">
                    <a:lumMod val="75000"/>
                  </a:schemeClr>
                </a:solidFill>
                <a:latin typeface="Bebas Kai" panose="04050603020B02020204" pitchFamily="82" charset="0"/>
              </a:rPr>
              <a:t>d’inscription</a:t>
            </a:r>
          </a:p>
          <a:p>
            <a:pPr eaLnBrk="1" hangingPunct="1">
              <a:spcBef>
                <a:spcPct val="0"/>
              </a:spcBef>
              <a:buFontTx/>
              <a:buNone/>
            </a:pPr>
            <a:endParaRPr lang="fr-FR" altLang="fr-FR" sz="637" dirty="0">
              <a:latin typeface="Calibri" panose="020F0502020204030204" pitchFamily="34" charset="0"/>
            </a:endParaRPr>
          </a:p>
          <a:p>
            <a:pPr eaLnBrk="1" hangingPunct="1">
              <a:spcBef>
                <a:spcPct val="0"/>
              </a:spcBef>
              <a:buFontTx/>
              <a:buNone/>
            </a:pPr>
            <a:endParaRPr lang="fr-FR" altLang="fr-FR" sz="637" dirty="0">
              <a:latin typeface="Calibri" panose="020F0502020204030204" pitchFamily="34" charset="0"/>
            </a:endParaRPr>
          </a:p>
          <a:p>
            <a:pPr eaLnBrk="1" hangingPunct="1">
              <a:spcBef>
                <a:spcPct val="0"/>
              </a:spcBef>
              <a:buFontTx/>
              <a:buNone/>
            </a:pPr>
            <a:endParaRPr lang="fr-FR" altLang="fr-FR" sz="637" dirty="0">
              <a:latin typeface="Calibri" panose="020F0502020204030204" pitchFamily="34" charset="0"/>
            </a:endParaRPr>
          </a:p>
          <a:p>
            <a:pPr eaLnBrk="1" hangingPunct="1">
              <a:lnSpc>
                <a:spcPct val="150000"/>
              </a:lnSpc>
              <a:spcBef>
                <a:spcPct val="0"/>
              </a:spcBef>
              <a:buFontTx/>
              <a:buNone/>
            </a:pPr>
            <a:endParaRPr lang="fr-FR" altLang="fr-FR" sz="795" b="1" dirty="0">
              <a:solidFill>
                <a:schemeClr val="accent1"/>
              </a:solidFill>
              <a:latin typeface="Calibri" panose="020F0502020204030204" pitchFamily="34" charset="0"/>
            </a:endParaRPr>
          </a:p>
          <a:p>
            <a:pPr defTabSz="0" eaLnBrk="1" hangingPunct="1">
              <a:lnSpc>
                <a:spcPct val="150000"/>
              </a:lnSpc>
              <a:spcBef>
                <a:spcPct val="0"/>
              </a:spcBef>
              <a:buFontTx/>
              <a:buNone/>
              <a:tabLst>
                <a:tab pos="2808000" algn="r"/>
              </a:tabLst>
            </a:pPr>
            <a:endParaRPr lang="fr-FR" altLang="fr-FR" sz="795" b="1" dirty="0">
              <a:solidFill>
                <a:schemeClr val="accent1">
                  <a:lumMod val="75000"/>
                </a:schemeClr>
              </a:solidFill>
              <a:latin typeface="Calibri" panose="020F0502020204030204" pitchFamily="34" charset="0"/>
            </a:endParaRPr>
          </a:p>
          <a:p>
            <a:pPr defTabSz="0" eaLnBrk="1" hangingPunct="1">
              <a:lnSpc>
                <a:spcPct val="150000"/>
              </a:lnSpc>
              <a:spcBef>
                <a:spcPct val="0"/>
              </a:spcBef>
              <a:buFontTx/>
              <a:buNone/>
              <a:tabLst>
                <a:tab pos="2808000" algn="r"/>
              </a:tabLst>
            </a:pPr>
            <a:endParaRPr lang="fr-FR" altLang="fr-FR" sz="795" b="1" dirty="0">
              <a:solidFill>
                <a:schemeClr val="accent1">
                  <a:lumMod val="75000"/>
                </a:schemeClr>
              </a:solidFill>
              <a:latin typeface="Calibri" panose="020F0502020204030204" pitchFamily="34" charset="0"/>
            </a:endParaRPr>
          </a:p>
          <a:p>
            <a:pPr defTabSz="0" eaLnBrk="1" hangingPunct="1">
              <a:lnSpc>
                <a:spcPct val="150000"/>
              </a:lnSpc>
              <a:spcBef>
                <a:spcPct val="0"/>
              </a:spcBef>
              <a:buFontTx/>
              <a:buNone/>
              <a:tabLst>
                <a:tab pos="2808000" algn="r"/>
              </a:tabLst>
            </a:pPr>
            <a:r>
              <a:rPr lang="fr-FR" altLang="fr-FR" sz="795" b="1" dirty="0">
                <a:solidFill>
                  <a:schemeClr val="accent1">
                    <a:lumMod val="75000"/>
                  </a:schemeClr>
                </a:solidFill>
                <a:latin typeface="Calibri" panose="020F0502020204030204" pitchFamily="34" charset="0"/>
              </a:rPr>
              <a:t>Nom :	</a:t>
            </a:r>
            <a:r>
              <a:rPr lang="fr-FR" altLang="fr-FR" sz="795" dirty="0">
                <a:latin typeface="Calibri" panose="020F0502020204030204" pitchFamily="34" charset="0"/>
              </a:rPr>
              <a:t>……………………………………………………………………………………………	</a:t>
            </a:r>
          </a:p>
          <a:p>
            <a:pPr defTabSz="0" eaLnBrk="1" hangingPunct="1">
              <a:lnSpc>
                <a:spcPct val="150000"/>
              </a:lnSpc>
              <a:spcBef>
                <a:spcPct val="0"/>
              </a:spcBef>
              <a:buFontTx/>
              <a:buNone/>
              <a:tabLst>
                <a:tab pos="2808000" algn="r"/>
              </a:tabLst>
            </a:pPr>
            <a:r>
              <a:rPr lang="fr-FR" altLang="fr-FR" sz="795" b="1" dirty="0">
                <a:solidFill>
                  <a:schemeClr val="accent1">
                    <a:lumMod val="75000"/>
                  </a:schemeClr>
                </a:solidFill>
                <a:latin typeface="Calibri" panose="020F0502020204030204" pitchFamily="34" charset="0"/>
              </a:rPr>
              <a:t>Prénom :	</a:t>
            </a:r>
            <a:r>
              <a:rPr lang="fr-FR" altLang="fr-FR" sz="795" dirty="0">
                <a:latin typeface="Calibri" panose="020F0502020204030204" pitchFamily="34" charset="0"/>
              </a:rPr>
              <a:t>…..…………………………………………………………………………………</a:t>
            </a:r>
          </a:p>
          <a:p>
            <a:pPr eaLnBrk="1" hangingPunct="1">
              <a:lnSpc>
                <a:spcPct val="150000"/>
              </a:lnSpc>
              <a:spcBef>
                <a:spcPct val="0"/>
              </a:spcBef>
              <a:buFontTx/>
              <a:buNone/>
              <a:tabLst>
                <a:tab pos="2808000" algn="r"/>
              </a:tabLst>
            </a:pPr>
            <a:r>
              <a:rPr lang="fr-FR" altLang="fr-FR" sz="795" b="1" dirty="0">
                <a:solidFill>
                  <a:schemeClr val="accent1">
                    <a:lumMod val="75000"/>
                  </a:schemeClr>
                </a:solidFill>
                <a:latin typeface="Calibri" panose="020F0502020204030204" pitchFamily="34" charset="0"/>
              </a:rPr>
              <a:t>Adresse complète : 	</a:t>
            </a:r>
            <a:r>
              <a:rPr lang="fr-FR" altLang="fr-FR" sz="795" dirty="0">
                <a:latin typeface="Calibri" panose="020F0502020204030204" pitchFamily="34" charset="0"/>
              </a:rPr>
              <a:t>……………………………………………………………………..</a:t>
            </a:r>
          </a:p>
          <a:p>
            <a:pPr eaLnBrk="1" hangingPunct="1">
              <a:lnSpc>
                <a:spcPct val="150000"/>
              </a:lnSpc>
              <a:spcBef>
                <a:spcPct val="0"/>
              </a:spcBef>
              <a:buFontTx/>
              <a:buNone/>
              <a:tabLst>
                <a:tab pos="2808000" algn="r"/>
              </a:tabLst>
            </a:pPr>
            <a:r>
              <a:rPr lang="fr-FR" altLang="fr-FR" sz="795" b="1" dirty="0">
                <a:solidFill>
                  <a:schemeClr val="accent1">
                    <a:lumMod val="75000"/>
                  </a:schemeClr>
                </a:solidFill>
                <a:latin typeface="Calibri" panose="020F0502020204030204" pitchFamily="34" charset="0"/>
              </a:rPr>
              <a:t>Code postal Ville : 	</a:t>
            </a:r>
            <a:r>
              <a:rPr lang="fr-FR" altLang="fr-FR" sz="795" dirty="0">
                <a:latin typeface="Calibri" panose="020F0502020204030204" pitchFamily="34" charset="0"/>
              </a:rPr>
              <a:t>………………………………………………………………………..</a:t>
            </a:r>
          </a:p>
          <a:p>
            <a:pPr eaLnBrk="1" hangingPunct="1">
              <a:lnSpc>
                <a:spcPct val="150000"/>
              </a:lnSpc>
              <a:spcBef>
                <a:spcPct val="0"/>
              </a:spcBef>
              <a:buFontTx/>
              <a:buNone/>
              <a:tabLst>
                <a:tab pos="2808000" algn="r"/>
              </a:tabLst>
            </a:pPr>
            <a:r>
              <a:rPr lang="fr-FR" altLang="fr-FR" sz="795" b="1" dirty="0">
                <a:solidFill>
                  <a:schemeClr val="accent1">
                    <a:lumMod val="75000"/>
                  </a:schemeClr>
                </a:solidFill>
                <a:latin typeface="Calibri" panose="020F0502020204030204" pitchFamily="34" charset="0"/>
              </a:rPr>
              <a:t>Téléphone :	</a:t>
            </a:r>
            <a:r>
              <a:rPr lang="fr-FR" altLang="fr-FR" sz="795" dirty="0">
                <a:latin typeface="Calibri" panose="020F0502020204030204" pitchFamily="34" charset="0"/>
              </a:rPr>
              <a:t>………………………………………………………………………………….</a:t>
            </a:r>
          </a:p>
          <a:p>
            <a:pPr eaLnBrk="1" hangingPunct="1">
              <a:lnSpc>
                <a:spcPct val="150000"/>
              </a:lnSpc>
              <a:spcBef>
                <a:spcPct val="0"/>
              </a:spcBef>
              <a:buFontTx/>
              <a:buNone/>
              <a:tabLst>
                <a:tab pos="2808000" algn="r"/>
              </a:tabLst>
            </a:pPr>
            <a:r>
              <a:rPr lang="fr-FR" altLang="fr-FR" sz="795" b="1" dirty="0">
                <a:solidFill>
                  <a:schemeClr val="accent1">
                    <a:lumMod val="75000"/>
                  </a:schemeClr>
                </a:solidFill>
                <a:latin typeface="Calibri" panose="020F0502020204030204" pitchFamily="34" charset="0"/>
              </a:rPr>
              <a:t>Mail :	</a:t>
            </a:r>
            <a:r>
              <a:rPr lang="fr-FR" altLang="fr-FR" sz="795" dirty="0">
                <a:latin typeface="Calibri" panose="020F0502020204030204" pitchFamily="34" charset="0"/>
              </a:rPr>
              <a:t>……………………………………………………………………………………………</a:t>
            </a:r>
          </a:p>
          <a:p>
            <a:pPr eaLnBrk="1" hangingPunct="1">
              <a:spcBef>
                <a:spcPct val="0"/>
              </a:spcBef>
              <a:buFontTx/>
              <a:buNone/>
            </a:pPr>
            <a:endParaRPr lang="fr-FR" altLang="fr-FR" sz="318" dirty="0">
              <a:latin typeface="Calibri" panose="020F0502020204030204" pitchFamily="34" charset="0"/>
            </a:endParaRPr>
          </a:p>
          <a:p>
            <a:pPr>
              <a:lnSpc>
                <a:spcPts val="1034"/>
              </a:lnSpc>
              <a:spcBef>
                <a:spcPct val="0"/>
              </a:spcBef>
              <a:buClr>
                <a:srgbClr val="F59D0F"/>
              </a:buClr>
            </a:pPr>
            <a:r>
              <a:rPr lang="fr-FR" altLang="fr-FR" sz="1114" dirty="0">
                <a:solidFill>
                  <a:schemeClr val="accent5">
                    <a:lumMod val="75000"/>
                  </a:schemeClr>
                </a:solidFill>
                <a:latin typeface="Calibri" panose="020F0502020204030204" pitchFamily="34" charset="0"/>
              </a:rPr>
              <a:t>□ </a:t>
            </a:r>
            <a:r>
              <a:rPr lang="fr-FR" altLang="fr-FR" sz="716" dirty="0">
                <a:latin typeface="Calibri" panose="020F0502020204030204" pitchFamily="34" charset="0"/>
              </a:rPr>
              <a:t>Adulte</a:t>
            </a:r>
          </a:p>
          <a:p>
            <a:pPr>
              <a:lnSpc>
                <a:spcPts val="1034"/>
              </a:lnSpc>
              <a:spcBef>
                <a:spcPct val="0"/>
              </a:spcBef>
              <a:buClr>
                <a:srgbClr val="F59D0F"/>
              </a:buClr>
            </a:pPr>
            <a:r>
              <a:rPr lang="fr-FR" altLang="fr-FR" sz="1114" dirty="0">
                <a:solidFill>
                  <a:schemeClr val="accent5">
                    <a:lumMod val="75000"/>
                  </a:schemeClr>
                </a:solidFill>
                <a:latin typeface="Calibri" panose="020F0502020204030204" pitchFamily="34" charset="0"/>
              </a:rPr>
              <a:t>□ </a:t>
            </a:r>
            <a:r>
              <a:rPr lang="fr-FR" altLang="fr-FR" sz="716" dirty="0">
                <a:latin typeface="Calibri" panose="020F0502020204030204" pitchFamily="34" charset="0"/>
              </a:rPr>
              <a:t>Jeune, âge :	…………………..</a:t>
            </a:r>
          </a:p>
          <a:p>
            <a:pPr>
              <a:lnSpc>
                <a:spcPts val="1034"/>
              </a:lnSpc>
              <a:spcBef>
                <a:spcPct val="0"/>
              </a:spcBef>
              <a:buClr>
                <a:srgbClr val="F59D0F"/>
              </a:buClr>
            </a:pPr>
            <a:endParaRPr lang="fr-FR" altLang="fr-FR" sz="239" dirty="0">
              <a:latin typeface="Calibri" panose="020F0502020204030204" pitchFamily="34" charset="0"/>
            </a:endParaRPr>
          </a:p>
          <a:p>
            <a:pPr eaLnBrk="1" hangingPunct="1">
              <a:spcBef>
                <a:spcPct val="0"/>
              </a:spcBef>
              <a:buClr>
                <a:srgbClr val="95E5F5"/>
              </a:buClr>
              <a:buNone/>
            </a:pPr>
            <a:endParaRPr lang="fr-FR" altLang="fr-FR" sz="477"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r>
              <a:rPr lang="fr-FR" altLang="fr-FR" sz="795" i="1" dirty="0">
                <a:latin typeface="Calibri" panose="020F0502020204030204" pitchFamily="34" charset="0"/>
              </a:rPr>
              <a:t>Pas de régime alimentaire particulier</a:t>
            </a: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95E5F5"/>
              </a:buClr>
              <a:buNone/>
            </a:pPr>
            <a:endParaRPr lang="fr-FR" altLang="fr-FR" sz="795" i="1" dirty="0">
              <a:latin typeface="Calibri" panose="020F0502020204030204" pitchFamily="34" charset="0"/>
            </a:endParaRPr>
          </a:p>
          <a:p>
            <a:pPr eaLnBrk="1" hangingPunct="1">
              <a:spcBef>
                <a:spcPct val="0"/>
              </a:spcBef>
              <a:buClr>
                <a:srgbClr val="E7B7E4"/>
              </a:buClr>
              <a:buFont typeface="Wingdings" charset="2"/>
              <a:buNone/>
            </a:pPr>
            <a:endParaRPr lang="fr-FR" altLang="fr-FR" sz="900" dirty="0">
              <a:latin typeface="Calibri" panose="020F0502020204030204" pitchFamily="34" charset="0"/>
            </a:endParaRPr>
          </a:p>
          <a:p>
            <a:pPr>
              <a:lnSpc>
                <a:spcPts val="1034"/>
              </a:lnSpc>
              <a:spcBef>
                <a:spcPts val="500"/>
              </a:spcBef>
              <a:buClr>
                <a:srgbClr val="F59D0F"/>
              </a:buClr>
            </a:pPr>
            <a:r>
              <a:rPr lang="fr-FR" altLang="fr-FR" sz="1400" dirty="0">
                <a:solidFill>
                  <a:schemeClr val="accent5">
                    <a:lumMod val="75000"/>
                  </a:schemeClr>
                </a:solidFill>
                <a:latin typeface="Calibri" panose="020F0502020204030204" pitchFamily="34" charset="0"/>
              </a:rPr>
              <a:t>□ </a:t>
            </a:r>
            <a:r>
              <a:rPr lang="fr-FR" altLang="fr-FR" sz="700" dirty="0">
                <a:latin typeface="Calibri" panose="020F0502020204030204" pitchFamily="34" charset="0"/>
              </a:rPr>
              <a:t>Je joins aujourd’hui mon règlement, soit :               ………………………. €</a:t>
            </a:r>
          </a:p>
          <a:p>
            <a:pPr>
              <a:lnSpc>
                <a:spcPts val="1034"/>
              </a:lnSpc>
              <a:spcBef>
                <a:spcPct val="0"/>
              </a:spcBef>
              <a:buClr>
                <a:srgbClr val="F59D0F"/>
              </a:buClr>
            </a:pPr>
            <a:r>
              <a:rPr lang="fr-FR" altLang="fr-FR" sz="600" dirty="0">
                <a:latin typeface="Calibri" panose="020F0502020204030204" pitchFamily="34" charset="0"/>
              </a:rPr>
              <a:t>                                                                                                                   </a:t>
            </a:r>
            <a:r>
              <a:rPr lang="fr-FR" altLang="fr-FR" sz="800" dirty="0">
                <a:latin typeface="Calibri" panose="020F0502020204030204" pitchFamily="34" charset="0"/>
              </a:rPr>
              <a:t> </a:t>
            </a:r>
            <a:r>
              <a:rPr lang="fr-FR" altLang="fr-FR" sz="700" dirty="0">
                <a:latin typeface="Calibri" panose="020F0502020204030204" pitchFamily="34" charset="0"/>
              </a:rPr>
              <a:t>(50% d’arrhes) </a:t>
            </a:r>
          </a:p>
          <a:p>
            <a:pPr>
              <a:lnSpc>
                <a:spcPts val="1034"/>
              </a:lnSpc>
              <a:spcBef>
                <a:spcPct val="0"/>
              </a:spcBef>
              <a:buClr>
                <a:srgbClr val="F59D0F"/>
              </a:buClr>
            </a:pPr>
            <a:r>
              <a:rPr lang="fr-FR" altLang="fr-FR" sz="1400" dirty="0">
                <a:solidFill>
                  <a:schemeClr val="accent5">
                    <a:lumMod val="75000"/>
                  </a:schemeClr>
                </a:solidFill>
                <a:latin typeface="Calibri" panose="020F0502020204030204" pitchFamily="34" charset="0"/>
              </a:rPr>
              <a:t>□ </a:t>
            </a:r>
            <a:r>
              <a:rPr lang="fr-FR" altLang="fr-FR" sz="700" dirty="0">
                <a:latin typeface="Calibri" panose="020F0502020204030204" pitchFamily="34" charset="0"/>
              </a:rPr>
              <a:t>Je réglerai le solde au début du stage, soit :              ……………………..  €</a:t>
            </a:r>
          </a:p>
          <a:p>
            <a:pPr>
              <a:lnSpc>
                <a:spcPts val="1034"/>
              </a:lnSpc>
              <a:spcBef>
                <a:spcPct val="0"/>
              </a:spcBef>
              <a:buClr>
                <a:srgbClr val="F59D0F"/>
              </a:buClr>
            </a:pPr>
            <a:r>
              <a:rPr lang="fr-FR" altLang="fr-FR" sz="900" dirty="0">
                <a:latin typeface="Calibri" panose="020F0502020204030204" pitchFamily="34" charset="0"/>
              </a:rPr>
              <a:t>                                                                                 </a:t>
            </a:r>
            <a:r>
              <a:rPr lang="fr-FR" altLang="fr-FR" sz="700" dirty="0">
                <a:latin typeface="Calibri" panose="020F0502020204030204" pitchFamily="34" charset="0"/>
              </a:rPr>
              <a:t>(solde : 50%) </a:t>
            </a:r>
          </a:p>
          <a:p>
            <a:pPr algn="just" eaLnBrk="1" hangingPunct="1">
              <a:spcBef>
                <a:spcPct val="0"/>
              </a:spcBef>
              <a:buClr>
                <a:srgbClr val="F59D0F"/>
              </a:buClr>
              <a:buFontTx/>
              <a:buNone/>
            </a:pPr>
            <a:endParaRPr lang="fr-FR" altLang="fr-FR" sz="318" dirty="0">
              <a:latin typeface="Calibri" panose="020F0502020204030204" pitchFamily="34" charset="0"/>
            </a:endParaRPr>
          </a:p>
          <a:p>
            <a:pPr algn="just" defTabSz="449263" eaLnBrk="1" hangingPunct="1">
              <a:spcBef>
                <a:spcPct val="0"/>
              </a:spcBef>
              <a:buClr>
                <a:srgbClr val="F59D0F"/>
              </a:buClr>
              <a:buFontTx/>
              <a:buNone/>
            </a:pPr>
            <a:endParaRPr lang="fr-FR" altLang="fr-FR" sz="716" dirty="0">
              <a:latin typeface="Calibri" panose="020F0502020204030204" pitchFamily="34" charset="0"/>
            </a:endParaRPr>
          </a:p>
          <a:p>
            <a:pPr algn="just" defTabSz="449263" eaLnBrk="1" hangingPunct="1">
              <a:spcBef>
                <a:spcPct val="0"/>
              </a:spcBef>
              <a:buClr>
                <a:srgbClr val="F59D0F"/>
              </a:buClr>
              <a:buFontTx/>
              <a:buNone/>
            </a:pPr>
            <a:endParaRPr lang="fr-FR" altLang="fr-FR" sz="716" dirty="0">
              <a:latin typeface="Calibri" panose="020F0502020204030204" pitchFamily="34" charset="0"/>
            </a:endParaRPr>
          </a:p>
          <a:p>
            <a:pPr algn="just" defTabSz="449263" eaLnBrk="1" hangingPunct="1">
              <a:spcBef>
                <a:spcPct val="0"/>
              </a:spcBef>
              <a:buClr>
                <a:srgbClr val="F59D0F"/>
              </a:buClr>
              <a:buFontTx/>
              <a:buNone/>
            </a:pPr>
            <a:r>
              <a:rPr lang="fr-FR" altLang="fr-FR" sz="716" dirty="0">
                <a:latin typeface="Calibri" panose="020F0502020204030204" pitchFamily="34" charset="0"/>
              </a:rPr>
              <a:t>À l’ordre de « La plage musicale ». Classe </a:t>
            </a:r>
            <a:r>
              <a:rPr lang="fr-FR" altLang="fr-FR" sz="716" b="1" dirty="0">
                <a:latin typeface="Calibri" panose="020F0502020204030204" pitchFamily="34" charset="0"/>
              </a:rPr>
              <a:t>Piano « </a:t>
            </a:r>
            <a:r>
              <a:rPr lang="fr-FR" altLang="fr-FR" sz="716" b="1" dirty="0" err="1">
                <a:latin typeface="Calibri" panose="020F0502020204030204" pitchFamily="34" charset="0"/>
              </a:rPr>
              <a:t>absolute</a:t>
            </a:r>
            <a:r>
              <a:rPr lang="fr-FR" altLang="fr-FR" sz="716" b="1" dirty="0">
                <a:latin typeface="Calibri" panose="020F0502020204030204" pitchFamily="34" charset="0"/>
              </a:rPr>
              <a:t> </a:t>
            </a:r>
            <a:r>
              <a:rPr lang="fr-FR" altLang="fr-FR" sz="716" b="1" dirty="0" err="1">
                <a:latin typeface="Calibri" panose="020F0502020204030204" pitchFamily="34" charset="0"/>
              </a:rPr>
              <a:t>beginners</a:t>
            </a:r>
            <a:r>
              <a:rPr lang="fr-FR" altLang="fr-FR" sz="716" b="1" dirty="0">
                <a:latin typeface="Calibri" panose="020F0502020204030204" pitchFamily="34" charset="0"/>
              </a:rPr>
              <a:t> </a:t>
            </a:r>
            <a:r>
              <a:rPr lang="fr-FR" altLang="fr-FR" sz="716" b="1">
                <a:latin typeface="Calibri" panose="020F0502020204030204" pitchFamily="34" charset="0"/>
              </a:rPr>
              <a:t>»</a:t>
            </a:r>
            <a:r>
              <a:rPr lang="fr-FR" altLang="fr-FR" sz="716">
                <a:latin typeface="Calibri" panose="020F0502020204030204" pitchFamily="34" charset="0"/>
              </a:rPr>
              <a:t>          25</a:t>
            </a:r>
            <a:r>
              <a:rPr lang="fr-FR" altLang="fr-FR" sz="716" dirty="0">
                <a:latin typeface="Calibri" panose="020F0502020204030204" pitchFamily="34" charset="0"/>
              </a:rPr>
              <a:t>, avenue des oliviers, 84230 Châteauneuf-du-pape. 20% d’arrhes retenus pour désistement 15 jours avant le séjour, 100% après. Toutes nos informations sur notre site  : </a:t>
            </a:r>
            <a:r>
              <a:rPr lang="fr-FR" altLang="fr-FR" sz="716" dirty="0">
                <a:solidFill>
                  <a:srgbClr val="1D71B8"/>
                </a:solidFill>
                <a:latin typeface="Calibri" panose="020F0502020204030204" pitchFamily="34" charset="0"/>
                <a:hlinkClick r:id="rId3"/>
              </a:rPr>
              <a:t>www.laplagemusicale.fr</a:t>
            </a:r>
            <a:r>
              <a:rPr lang="fr-FR" altLang="fr-FR" sz="716" dirty="0">
                <a:latin typeface="Calibri" panose="020F0502020204030204" pitchFamily="34" charset="0"/>
              </a:rPr>
              <a:t> </a:t>
            </a:r>
          </a:p>
          <a:p>
            <a:pPr algn="just" eaLnBrk="1" hangingPunct="1">
              <a:spcBef>
                <a:spcPct val="0"/>
              </a:spcBef>
              <a:buClr>
                <a:srgbClr val="F59D0F"/>
              </a:buClr>
              <a:buFontTx/>
              <a:buNone/>
            </a:pPr>
            <a:endParaRPr lang="fr-FR" altLang="fr-FR" sz="836" dirty="0">
              <a:latin typeface="Calibri" panose="020F0502020204030204" pitchFamily="34" charset="0"/>
            </a:endParaRPr>
          </a:p>
          <a:p>
            <a:pPr eaLnBrk="1" hangingPunct="1">
              <a:spcBef>
                <a:spcPct val="0"/>
              </a:spcBef>
              <a:buClr>
                <a:srgbClr val="E7B7E4"/>
              </a:buClr>
              <a:buFont typeface="Wingdings" charset="2"/>
              <a:buNone/>
            </a:pPr>
            <a:endParaRPr lang="fr-FR" altLang="fr-FR" sz="719" dirty="0">
              <a:latin typeface="Calibri" panose="020F0502020204030204" pitchFamily="34" charset="0"/>
            </a:endParaRPr>
          </a:p>
          <a:p>
            <a:pPr eaLnBrk="1" hangingPunct="1">
              <a:spcBef>
                <a:spcPct val="0"/>
              </a:spcBef>
              <a:buClr>
                <a:srgbClr val="E7B7E4"/>
              </a:buClr>
              <a:buFont typeface="Wingdings" charset="2"/>
              <a:buNone/>
            </a:pPr>
            <a:r>
              <a:rPr lang="fr-FR" altLang="fr-FR" sz="719" dirty="0">
                <a:latin typeface="Calibri" panose="020F0502020204030204" pitchFamily="34" charset="0"/>
              </a:rPr>
              <a:t>Fait à : ……………………………………………….</a:t>
            </a:r>
          </a:p>
          <a:p>
            <a:pPr eaLnBrk="1" hangingPunct="1">
              <a:spcBef>
                <a:spcPct val="0"/>
              </a:spcBef>
              <a:buClr>
                <a:srgbClr val="E7B7E4"/>
              </a:buClr>
              <a:buFont typeface="Wingdings" charset="2"/>
              <a:buNone/>
            </a:pPr>
            <a:endParaRPr lang="fr-FR" altLang="fr-FR" sz="719" dirty="0">
              <a:latin typeface="Calibri" panose="020F0502020204030204" pitchFamily="34" charset="0"/>
            </a:endParaRPr>
          </a:p>
          <a:p>
            <a:pPr eaLnBrk="1" hangingPunct="1">
              <a:spcBef>
                <a:spcPct val="0"/>
              </a:spcBef>
              <a:buClr>
                <a:srgbClr val="E7B7E4"/>
              </a:buClr>
              <a:buFont typeface="Wingdings" charset="2"/>
              <a:buNone/>
            </a:pPr>
            <a:r>
              <a:rPr lang="fr-FR" altLang="fr-FR" sz="719" dirty="0">
                <a:latin typeface="Calibri" panose="020F0502020204030204" pitchFamily="34" charset="0"/>
              </a:rPr>
              <a:t>Le : ……………………………………………………</a:t>
            </a:r>
          </a:p>
        </p:txBody>
      </p:sp>
      <p:pic>
        <p:nvPicPr>
          <p:cNvPr id="71" name="Image 70">
            <a:extLst>
              <a:ext uri="{FF2B5EF4-FFF2-40B4-BE49-F238E27FC236}">
                <a16:creationId xmlns:a16="http://schemas.microsoft.com/office/drawing/2014/main" xmlns="" id="{5E823398-09E7-C175-9006-DC7503153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751" y="1233296"/>
            <a:ext cx="3723375" cy="1550708"/>
          </a:xfrm>
          <a:prstGeom prst="rect">
            <a:avLst/>
          </a:prstGeom>
        </p:spPr>
      </p:pic>
      <p:sp>
        <p:nvSpPr>
          <p:cNvPr id="32" name="Rectangle 1">
            <a:extLst>
              <a:ext uri="{FF2B5EF4-FFF2-40B4-BE49-F238E27FC236}">
                <a16:creationId xmlns:a16="http://schemas.microsoft.com/office/drawing/2014/main" xmlns="" id="{D0F98F42-0382-FDB1-7028-2AEEEA748422}"/>
              </a:ext>
            </a:extLst>
          </p:cNvPr>
          <p:cNvSpPr>
            <a:spLocks noChangeArrowheads="1"/>
          </p:cNvSpPr>
          <p:nvPr/>
        </p:nvSpPr>
        <p:spPr bwMode="auto">
          <a:xfrm>
            <a:off x="5544823" y="3514349"/>
            <a:ext cx="4885802" cy="19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ts val="2228"/>
              </a:lnSpc>
              <a:spcBef>
                <a:spcPct val="0"/>
              </a:spcBef>
              <a:spcAft>
                <a:spcPts val="477"/>
              </a:spcAft>
              <a:buNone/>
            </a:pPr>
            <a:endParaRPr lang="fr-FR" altLang="fr-FR" sz="2705" b="1" dirty="0">
              <a:solidFill>
                <a:schemeClr val="accent1">
                  <a:lumMod val="75000"/>
                </a:schemeClr>
              </a:solidFill>
              <a:latin typeface="Chicola Smoothy" panose="02000500000000000000" pitchFamily="2" charset="0"/>
            </a:endParaRPr>
          </a:p>
          <a:p>
            <a:pPr algn="ctr" eaLnBrk="1" hangingPunct="1">
              <a:lnSpc>
                <a:spcPts val="2228"/>
              </a:lnSpc>
              <a:spcBef>
                <a:spcPct val="0"/>
              </a:spcBef>
              <a:spcAft>
                <a:spcPts val="800"/>
              </a:spcAft>
              <a:buNone/>
            </a:pPr>
            <a:r>
              <a:rPr lang="fr-FR" altLang="fr-FR" sz="4000" b="1" dirty="0">
                <a:solidFill>
                  <a:schemeClr val="accent1">
                    <a:lumMod val="75000"/>
                  </a:schemeClr>
                </a:solidFill>
                <a:latin typeface="Chicola Smoothy" panose="02000500000000000000" pitchFamily="2" charset="0"/>
              </a:rPr>
              <a:t>«</a:t>
            </a:r>
            <a:r>
              <a:rPr lang="fr-FR" altLang="fr-FR" sz="4000" b="1" dirty="0">
                <a:solidFill>
                  <a:schemeClr val="accent1">
                    <a:lumMod val="75000"/>
                  </a:schemeClr>
                </a:solidFill>
                <a:latin typeface="Bebas Kai" panose="04050603020B02020204" pitchFamily="82" charset="0"/>
              </a:rPr>
              <a:t> </a:t>
            </a:r>
            <a:r>
              <a:rPr lang="fr-FR" altLang="fr-FR" sz="4000" b="1" dirty="0" err="1">
                <a:solidFill>
                  <a:schemeClr val="accent1">
                    <a:lumMod val="75000"/>
                  </a:schemeClr>
                </a:solidFill>
                <a:latin typeface="Bebas Kai" panose="04050603020B02020204" pitchFamily="82" charset="0"/>
              </a:rPr>
              <a:t>Absolute</a:t>
            </a:r>
            <a:r>
              <a:rPr lang="fr-FR" altLang="fr-FR" sz="4000" b="1" dirty="0">
                <a:solidFill>
                  <a:schemeClr val="accent1">
                    <a:lumMod val="75000"/>
                  </a:schemeClr>
                </a:solidFill>
                <a:latin typeface="Bebas Kai" panose="04050603020B02020204" pitchFamily="82" charset="0"/>
              </a:rPr>
              <a:t> </a:t>
            </a:r>
            <a:r>
              <a:rPr lang="fr-FR" altLang="fr-FR" sz="4000" b="1" dirty="0" err="1">
                <a:solidFill>
                  <a:schemeClr val="accent1">
                    <a:lumMod val="75000"/>
                  </a:schemeClr>
                </a:solidFill>
                <a:latin typeface="Bebas Kai" panose="04050603020B02020204" pitchFamily="82" charset="0"/>
              </a:rPr>
              <a:t>Beginners</a:t>
            </a:r>
            <a:r>
              <a:rPr lang="fr-FR" altLang="fr-FR" sz="4000" b="1" dirty="0">
                <a:solidFill>
                  <a:schemeClr val="accent1">
                    <a:lumMod val="75000"/>
                  </a:schemeClr>
                </a:solidFill>
                <a:latin typeface="Bebas Kai" panose="04050603020B02020204" pitchFamily="82" charset="0"/>
              </a:rPr>
              <a:t> </a:t>
            </a:r>
            <a:r>
              <a:rPr lang="fr-FR" altLang="fr-FR" sz="4000" b="1" dirty="0">
                <a:solidFill>
                  <a:schemeClr val="accent1">
                    <a:lumMod val="75000"/>
                  </a:schemeClr>
                </a:solidFill>
                <a:latin typeface="Chicola Smoothy" panose="02000500000000000000" pitchFamily="2" charset="0"/>
              </a:rPr>
              <a:t>»</a:t>
            </a:r>
          </a:p>
          <a:p>
            <a:pPr algn="ctr" eaLnBrk="1" hangingPunct="1">
              <a:lnSpc>
                <a:spcPts val="1432"/>
              </a:lnSpc>
              <a:spcBef>
                <a:spcPct val="0"/>
              </a:spcBef>
              <a:spcAft>
                <a:spcPts val="500"/>
              </a:spcAft>
              <a:buNone/>
            </a:pPr>
            <a:r>
              <a:rPr lang="fr-FR" altLang="fr-FR" sz="1403" dirty="0">
                <a:solidFill>
                  <a:schemeClr val="tx1">
                    <a:lumMod val="75000"/>
                    <a:lumOff val="25000"/>
                  </a:schemeClr>
                </a:solidFill>
                <a:latin typeface="Calibri" panose="020F0502020204030204" pitchFamily="34" charset="0"/>
              </a:rPr>
              <a:t>Certains ont la guitare qui les démange, vous c’est le piano !  Vous avez envie d’apprendre le piano mais vous n’avez pas </a:t>
            </a:r>
            <a:br>
              <a:rPr lang="fr-FR" altLang="fr-FR" sz="1403" dirty="0">
                <a:solidFill>
                  <a:schemeClr val="tx1">
                    <a:lumMod val="75000"/>
                    <a:lumOff val="25000"/>
                  </a:schemeClr>
                </a:solidFill>
                <a:latin typeface="Calibri" panose="020F0502020204030204" pitchFamily="34" charset="0"/>
              </a:rPr>
            </a:br>
            <a:r>
              <a:rPr lang="fr-FR" altLang="fr-FR" sz="1403" dirty="0">
                <a:solidFill>
                  <a:schemeClr val="tx1">
                    <a:lumMod val="75000"/>
                    <a:lumOff val="25000"/>
                  </a:schemeClr>
                </a:solidFill>
                <a:latin typeface="Calibri" panose="020F0502020204030204" pitchFamily="34" charset="0"/>
              </a:rPr>
              <a:t>le temps ou pas envie d’aller en cours toutes les semaines. </a:t>
            </a:r>
            <a:br>
              <a:rPr lang="fr-FR" altLang="fr-FR" sz="1403" dirty="0">
                <a:solidFill>
                  <a:schemeClr val="tx1">
                    <a:lumMod val="75000"/>
                    <a:lumOff val="25000"/>
                  </a:schemeClr>
                </a:solidFill>
                <a:latin typeface="Calibri" panose="020F0502020204030204" pitchFamily="34" charset="0"/>
              </a:rPr>
            </a:br>
            <a:r>
              <a:rPr lang="fr-FR" altLang="fr-FR" sz="1403" dirty="0">
                <a:solidFill>
                  <a:schemeClr val="tx1">
                    <a:lumMod val="75000"/>
                    <a:lumOff val="25000"/>
                  </a:schemeClr>
                </a:solidFill>
                <a:latin typeface="Calibri" panose="020F0502020204030204" pitchFamily="34" charset="0"/>
              </a:rPr>
              <a:t>Ce stage est fait pour vous !</a:t>
            </a:r>
          </a:p>
          <a:p>
            <a:pPr algn="ctr" eaLnBrk="1" hangingPunct="1">
              <a:lnSpc>
                <a:spcPts val="1432"/>
              </a:lnSpc>
              <a:spcBef>
                <a:spcPct val="0"/>
              </a:spcBef>
              <a:buNone/>
            </a:pPr>
            <a:r>
              <a:rPr lang="fr-FR" altLang="fr-FR" sz="1403" dirty="0">
                <a:solidFill>
                  <a:schemeClr val="tx1">
                    <a:lumMod val="75000"/>
                    <a:lumOff val="25000"/>
                  </a:schemeClr>
                </a:solidFill>
                <a:latin typeface="Calibri" panose="020F0502020204030204" pitchFamily="34" charset="0"/>
              </a:rPr>
              <a:t>Vous aurez l’occasion d’apprendre le piano lors de stages réguliers avec un suivi en distanciel.</a:t>
            </a:r>
          </a:p>
        </p:txBody>
      </p:sp>
      <p:sp>
        <p:nvSpPr>
          <p:cNvPr id="38" name="Rectangle 2">
            <a:extLst>
              <a:ext uri="{FF2B5EF4-FFF2-40B4-BE49-F238E27FC236}">
                <a16:creationId xmlns:a16="http://schemas.microsoft.com/office/drawing/2014/main" xmlns="" id="{E9BFB4A0-DF54-7E84-7762-A21F161F77CF}"/>
              </a:ext>
            </a:extLst>
          </p:cNvPr>
          <p:cNvSpPr>
            <a:spLocks noChangeArrowheads="1"/>
          </p:cNvSpPr>
          <p:nvPr/>
        </p:nvSpPr>
        <p:spPr bwMode="auto">
          <a:xfrm>
            <a:off x="3208793" y="35159"/>
            <a:ext cx="1919277" cy="403663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Clr>
                <a:srgbClr val="E7B7E4"/>
              </a:buClr>
              <a:buFont typeface="Wingdings" charset="2"/>
              <a:buNone/>
            </a:pPr>
            <a:endParaRPr lang="fr-FR" altLang="fr-FR" sz="562">
              <a:latin typeface="Tahoma" charset="0"/>
            </a:endParaRPr>
          </a:p>
        </p:txBody>
      </p:sp>
      <p:pic>
        <p:nvPicPr>
          <p:cNvPr id="49" name="Image 48">
            <a:extLst>
              <a:ext uri="{FF2B5EF4-FFF2-40B4-BE49-F238E27FC236}">
                <a16:creationId xmlns:a16="http://schemas.microsoft.com/office/drawing/2014/main" xmlns="" id="{3DB44DFA-4309-284B-23C6-9015DE347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9956" y="1580451"/>
            <a:ext cx="2485694" cy="2113818"/>
          </a:xfrm>
          <a:prstGeom prst="rect">
            <a:avLst/>
          </a:prstGeom>
        </p:spPr>
      </p:pic>
      <p:sp>
        <p:nvSpPr>
          <p:cNvPr id="56" name="ZoneTexte 55">
            <a:extLst>
              <a:ext uri="{FF2B5EF4-FFF2-40B4-BE49-F238E27FC236}">
                <a16:creationId xmlns:a16="http://schemas.microsoft.com/office/drawing/2014/main" xmlns="" id="{4210B0AA-B7C9-FB13-3CFB-822DC9BE957C}"/>
              </a:ext>
            </a:extLst>
          </p:cNvPr>
          <p:cNvSpPr txBox="1"/>
          <p:nvPr/>
        </p:nvSpPr>
        <p:spPr>
          <a:xfrm>
            <a:off x="3534933" y="6774099"/>
            <a:ext cx="1559593" cy="312650"/>
          </a:xfrm>
          <a:prstGeom prst="rect">
            <a:avLst/>
          </a:prstGeom>
          <a:noFill/>
        </p:spPr>
        <p:txBody>
          <a:bodyPr wrap="square">
            <a:spAutoFit/>
          </a:bodyPr>
          <a:lstStyle/>
          <a:p>
            <a:pPr algn="ctr" eaLnBrk="1" hangingPunct="1">
              <a:spcBef>
                <a:spcPct val="0"/>
              </a:spcBef>
              <a:buFontTx/>
              <a:buNone/>
            </a:pPr>
            <a:r>
              <a:rPr lang="fr-FR" altLang="fr-FR" sz="716" dirty="0">
                <a:solidFill>
                  <a:schemeClr val="bg1"/>
                </a:solidFill>
                <a:latin typeface="Calibri" panose="020F0502020204030204" pitchFamily="34" charset="0"/>
              </a:rPr>
              <a:t>25 avenue de oliviers </a:t>
            </a:r>
          </a:p>
          <a:p>
            <a:pPr algn="ctr" eaLnBrk="1" hangingPunct="1">
              <a:spcBef>
                <a:spcPct val="0"/>
              </a:spcBef>
              <a:buFontTx/>
              <a:buNone/>
            </a:pPr>
            <a:r>
              <a:rPr lang="fr-FR" altLang="fr-FR" sz="716" dirty="0">
                <a:solidFill>
                  <a:schemeClr val="bg1"/>
                </a:solidFill>
                <a:latin typeface="Calibri" panose="020F0502020204030204" pitchFamily="34" charset="0"/>
              </a:rPr>
              <a:t>84230 Châteauneuf-du-Pape </a:t>
            </a:r>
            <a:endParaRPr lang="fr-FR" sz="1591" dirty="0">
              <a:solidFill>
                <a:schemeClr val="bg1"/>
              </a:solidFill>
            </a:endParaRPr>
          </a:p>
        </p:txBody>
      </p:sp>
      <p:sp>
        <p:nvSpPr>
          <p:cNvPr id="62" name="ZoneTexte 61">
            <a:extLst>
              <a:ext uri="{FF2B5EF4-FFF2-40B4-BE49-F238E27FC236}">
                <a16:creationId xmlns:a16="http://schemas.microsoft.com/office/drawing/2014/main" xmlns="" id="{F9D1A25D-F909-BDE8-326E-FFB2B593BC5E}"/>
              </a:ext>
            </a:extLst>
          </p:cNvPr>
          <p:cNvSpPr txBox="1"/>
          <p:nvPr/>
        </p:nvSpPr>
        <p:spPr>
          <a:xfrm>
            <a:off x="3578719" y="6613422"/>
            <a:ext cx="1472021" cy="220958"/>
          </a:xfrm>
          <a:prstGeom prst="rect">
            <a:avLst/>
          </a:prstGeom>
          <a:noFill/>
        </p:spPr>
        <p:txBody>
          <a:bodyPr wrap="square">
            <a:spAutoFit/>
          </a:bodyPr>
          <a:lstStyle/>
          <a:p>
            <a:pPr algn="ctr"/>
            <a:r>
              <a:rPr lang="fr-FR" altLang="fr-FR" sz="836" dirty="0">
                <a:solidFill>
                  <a:schemeClr val="bg1"/>
                </a:solidFill>
                <a:latin typeface="Calibri" panose="020F0502020204030204" pitchFamily="34" charset="0"/>
              </a:rPr>
              <a:t>SIREN 789 071 685</a:t>
            </a:r>
            <a:endParaRPr lang="fr-FR" sz="836" dirty="0">
              <a:solidFill>
                <a:schemeClr val="bg1"/>
              </a:solidFill>
            </a:endParaRPr>
          </a:p>
        </p:txBody>
      </p:sp>
      <p:sp>
        <p:nvSpPr>
          <p:cNvPr id="67" name="ZoneTexte 66">
            <a:extLst>
              <a:ext uri="{FF2B5EF4-FFF2-40B4-BE49-F238E27FC236}">
                <a16:creationId xmlns:a16="http://schemas.microsoft.com/office/drawing/2014/main" xmlns="" id="{63BA6881-B6EB-5B32-2E0F-BAB9E7CE80AF}"/>
              </a:ext>
            </a:extLst>
          </p:cNvPr>
          <p:cNvSpPr txBox="1"/>
          <p:nvPr/>
        </p:nvSpPr>
        <p:spPr>
          <a:xfrm>
            <a:off x="2051306" y="6641000"/>
            <a:ext cx="706430" cy="203004"/>
          </a:xfrm>
          <a:prstGeom prst="rect">
            <a:avLst/>
          </a:prstGeom>
          <a:noFill/>
        </p:spPr>
        <p:txBody>
          <a:bodyPr wrap="square">
            <a:spAutoFit/>
          </a:bodyPr>
          <a:lstStyle/>
          <a:p>
            <a:pPr eaLnBrk="1" hangingPunct="1">
              <a:spcBef>
                <a:spcPct val="0"/>
              </a:spcBef>
              <a:buClr>
                <a:srgbClr val="E7B7E4"/>
              </a:buClr>
              <a:buFont typeface="Wingdings" charset="2"/>
              <a:buNone/>
            </a:pPr>
            <a:r>
              <a:rPr lang="fr-FR" altLang="fr-FR" sz="719" dirty="0">
                <a:latin typeface="Calibri" panose="020F0502020204030204" pitchFamily="34" charset="0"/>
              </a:rPr>
              <a:t>Signature</a:t>
            </a:r>
          </a:p>
        </p:txBody>
      </p:sp>
      <p:pic>
        <p:nvPicPr>
          <p:cNvPr id="5" name="Image 4">
            <a:extLst>
              <a:ext uri="{FF2B5EF4-FFF2-40B4-BE49-F238E27FC236}">
                <a16:creationId xmlns:a16="http://schemas.microsoft.com/office/drawing/2014/main" xmlns="" id="{2E68C8CA-67E6-E7B7-BC42-7445A2607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5340" y="867856"/>
            <a:ext cx="1058778" cy="781715"/>
          </a:xfrm>
          <a:prstGeom prst="rect">
            <a:avLst/>
          </a:prstGeom>
        </p:spPr>
      </p:pic>
      <p:graphicFrame>
        <p:nvGraphicFramePr>
          <p:cNvPr id="50" name="Tableau 52">
            <a:extLst>
              <a:ext uri="{FF2B5EF4-FFF2-40B4-BE49-F238E27FC236}">
                <a16:creationId xmlns:a16="http://schemas.microsoft.com/office/drawing/2014/main" xmlns="" id="{735E9FDB-E8A9-0952-C9D3-0EE06EB2A707}"/>
              </a:ext>
            </a:extLst>
          </p:cNvPr>
          <p:cNvGraphicFramePr>
            <a:graphicFrameLocks noGrp="1"/>
          </p:cNvGraphicFramePr>
          <p:nvPr>
            <p:extLst>
              <p:ext uri="{D42A27DB-BD31-4B8C-83A1-F6EECF244321}">
                <p14:modId xmlns:p14="http://schemas.microsoft.com/office/powerpoint/2010/main" val="487282401"/>
              </p:ext>
            </p:extLst>
          </p:nvPr>
        </p:nvGraphicFramePr>
        <p:xfrm>
          <a:off x="241705" y="3129155"/>
          <a:ext cx="2832957" cy="1066306"/>
        </p:xfrm>
        <a:graphic>
          <a:graphicData uri="http://schemas.openxmlformats.org/drawingml/2006/table">
            <a:tbl>
              <a:tblPr firstRow="1" bandRow="1">
                <a:tableStyleId>{5C22544A-7EE6-4342-B048-85BDC9FD1C3A}</a:tableStyleId>
              </a:tblPr>
              <a:tblGrid>
                <a:gridCol w="2349095">
                  <a:extLst>
                    <a:ext uri="{9D8B030D-6E8A-4147-A177-3AD203B41FA5}">
                      <a16:colId xmlns:a16="http://schemas.microsoft.com/office/drawing/2014/main" xmlns="" val="76126218"/>
                    </a:ext>
                  </a:extLst>
                </a:gridCol>
                <a:gridCol w="483862">
                  <a:extLst>
                    <a:ext uri="{9D8B030D-6E8A-4147-A177-3AD203B41FA5}">
                      <a16:colId xmlns:a16="http://schemas.microsoft.com/office/drawing/2014/main" xmlns="" val="3366251364"/>
                    </a:ext>
                  </a:extLst>
                </a:gridCol>
              </a:tblGrid>
              <a:tr h="313372">
                <a:tc>
                  <a:txBody>
                    <a:bodyPr/>
                    <a:lstStyle/>
                    <a:p>
                      <a:pPr>
                        <a:lnSpc>
                          <a:spcPts val="900"/>
                        </a:lnSpc>
                      </a:pPr>
                      <a:r>
                        <a:rPr lang="fr-FR" sz="1000" dirty="0">
                          <a:latin typeface="Bebaskai" panose="04050603020B02020204" pitchFamily="82" charset="0"/>
                        </a:rPr>
                        <a:t>Stage Piano «</a:t>
                      </a:r>
                      <a:r>
                        <a:rPr lang="fr-FR" sz="1000" dirty="0">
                          <a:latin typeface="Chicola Smoothy" panose="02000500000000000000" pitchFamily="2" charset="0"/>
                        </a:rPr>
                        <a:t> ABSOLUTE BEGINNERS</a:t>
                      </a:r>
                      <a:r>
                        <a:rPr lang="fr-FR" sz="1000" dirty="0">
                          <a:latin typeface="Bebaskai" panose="04050603020B02020204" pitchFamily="82" charset="0"/>
                        </a:rPr>
                        <a:t>»</a:t>
                      </a:r>
                      <a:endParaRPr lang="fr-FR" sz="1100" dirty="0">
                        <a:latin typeface="Bebaskai" panose="04050603020B02020204" pitchFamily="82" charset="0"/>
                      </a:endParaRPr>
                    </a:p>
                  </a:txBody>
                  <a:tcPr marL="88171" marR="88171" marT="44085" marB="44085" anchor="ctr"/>
                </a:tc>
                <a:tc>
                  <a:txBody>
                    <a:bodyPr/>
                    <a:lstStyle/>
                    <a:p>
                      <a:pPr algn="r">
                        <a:lnSpc>
                          <a:spcPts val="900"/>
                        </a:lnSpc>
                      </a:pPr>
                      <a:r>
                        <a:rPr lang="fr-FR" sz="1000" dirty="0">
                          <a:latin typeface="Bebaskai" panose="04050603020B02020204" pitchFamily="82" charset="0"/>
                        </a:rPr>
                        <a:t>Tarif</a:t>
                      </a:r>
                      <a:endParaRPr lang="fr-FR" sz="1200" dirty="0">
                        <a:latin typeface="Bebaskai" panose="04050603020B02020204" pitchFamily="82" charset="0"/>
                      </a:endParaRPr>
                    </a:p>
                  </a:txBody>
                  <a:tcPr marL="88171" marR="88171" marT="44085" marB="44085" anchor="ctr"/>
                </a:tc>
                <a:extLst>
                  <a:ext uri="{0D108BD9-81ED-4DB2-BD59-A6C34878D82A}">
                    <a16:rowId xmlns:a16="http://schemas.microsoft.com/office/drawing/2014/main" xmlns="" val="1306054071"/>
                  </a:ext>
                </a:extLst>
              </a:tr>
              <a:tr h="187384">
                <a:tc>
                  <a:txBody>
                    <a:bodyPr/>
                    <a:lstStyle/>
                    <a:p>
                      <a:pPr>
                        <a:lnSpc>
                          <a:spcPts val="700"/>
                        </a:lnSpc>
                      </a:pPr>
                      <a:r>
                        <a:rPr lang="fr-FR" altLang="fr-FR" sz="1300" dirty="0">
                          <a:solidFill>
                            <a:schemeClr val="bg1"/>
                          </a:solidFill>
                          <a:latin typeface="Calibri" panose="020F0502020204030204" pitchFamily="34" charset="0"/>
                        </a:rPr>
                        <a:t>□  </a:t>
                      </a:r>
                      <a:r>
                        <a:rPr lang="fr-FR" sz="800" dirty="0"/>
                        <a:t>Adulte / Jeune</a:t>
                      </a:r>
                    </a:p>
                  </a:txBody>
                  <a:tcPr marL="69425" marR="69425" marT="0" marB="0" anchor="ctr"/>
                </a:tc>
                <a:tc>
                  <a:txBody>
                    <a:bodyPr/>
                    <a:lstStyle/>
                    <a:p>
                      <a:pPr algn="r">
                        <a:lnSpc>
                          <a:spcPts val="700"/>
                        </a:lnSpc>
                      </a:pPr>
                      <a:r>
                        <a:rPr lang="fr-FR" sz="800" dirty="0"/>
                        <a:t>400 €</a:t>
                      </a:r>
                    </a:p>
                  </a:txBody>
                  <a:tcPr marL="69425" marR="69425" marT="0" marB="0" anchor="ctr"/>
                </a:tc>
                <a:extLst>
                  <a:ext uri="{0D108BD9-81ED-4DB2-BD59-A6C34878D82A}">
                    <a16:rowId xmlns:a16="http://schemas.microsoft.com/office/drawing/2014/main" xmlns="" val="2062434114"/>
                  </a:ext>
                </a:extLst>
              </a:tr>
              <a:tr h="187384">
                <a:tc>
                  <a:txBody>
                    <a:bodyPr/>
                    <a:lstStyle/>
                    <a:p>
                      <a:pPr>
                        <a:lnSpc>
                          <a:spcPts val="700"/>
                        </a:lnSpc>
                      </a:pPr>
                      <a:r>
                        <a:rPr lang="fr-FR" altLang="fr-FR" sz="1300" dirty="0">
                          <a:solidFill>
                            <a:schemeClr val="bg1"/>
                          </a:solidFill>
                          <a:latin typeface="Calibri" panose="020F0502020204030204" pitchFamily="34" charset="0"/>
                        </a:rPr>
                        <a:t>□ </a:t>
                      </a:r>
                      <a:r>
                        <a:rPr lang="fr-FR" altLang="fr-FR" sz="800" dirty="0">
                          <a:solidFill>
                            <a:schemeClr val="bg1"/>
                          </a:solidFill>
                          <a:latin typeface="Calibri" panose="020F0502020204030204" pitchFamily="34" charset="0"/>
                        </a:rPr>
                        <a:t> </a:t>
                      </a:r>
                      <a:r>
                        <a:rPr lang="fr-FR" sz="800" dirty="0"/>
                        <a:t>Hébergement B&amp;B solo (par nuit)</a:t>
                      </a:r>
                    </a:p>
                  </a:txBody>
                  <a:tcPr marL="69425" marR="69425" marT="0" marB="0" anchor="ctr"/>
                </a:tc>
                <a:tc>
                  <a:txBody>
                    <a:bodyPr/>
                    <a:lstStyle/>
                    <a:p>
                      <a:pPr algn="r">
                        <a:lnSpc>
                          <a:spcPts val="700"/>
                        </a:lnSpc>
                      </a:pPr>
                      <a:r>
                        <a:rPr lang="fr-FR" sz="800" dirty="0"/>
                        <a:t>50 €</a:t>
                      </a:r>
                    </a:p>
                  </a:txBody>
                  <a:tcPr marL="69425" marR="69425" marT="0" marB="0" anchor="ctr"/>
                </a:tc>
                <a:extLst>
                  <a:ext uri="{0D108BD9-81ED-4DB2-BD59-A6C34878D82A}">
                    <a16:rowId xmlns:a16="http://schemas.microsoft.com/office/drawing/2014/main" xmlns="" val="2143077366"/>
                  </a:ext>
                </a:extLst>
              </a:tr>
              <a:tr h="187384">
                <a:tc>
                  <a:txBody>
                    <a:bodyPr/>
                    <a:lstStyle/>
                    <a:p>
                      <a:pPr>
                        <a:lnSpc>
                          <a:spcPts val="700"/>
                        </a:lnSpc>
                      </a:pPr>
                      <a:r>
                        <a:rPr lang="fr-FR" altLang="fr-FR" sz="1300" dirty="0">
                          <a:solidFill>
                            <a:schemeClr val="bg1"/>
                          </a:solidFill>
                          <a:latin typeface="Calibri" panose="020F0502020204030204" pitchFamily="34" charset="0"/>
                        </a:rPr>
                        <a:t>□</a:t>
                      </a:r>
                      <a:r>
                        <a:rPr lang="fr-FR" altLang="fr-FR" sz="800" dirty="0">
                          <a:solidFill>
                            <a:schemeClr val="bg1"/>
                          </a:solidFill>
                          <a:latin typeface="Calibri" panose="020F0502020204030204" pitchFamily="34" charset="0"/>
                        </a:rPr>
                        <a:t>  </a:t>
                      </a:r>
                      <a:r>
                        <a:rPr lang="fr-FR" altLang="fr-FR" sz="800" dirty="0">
                          <a:solidFill>
                            <a:schemeClr val="tx1"/>
                          </a:solidFill>
                          <a:latin typeface="Calibri" panose="020F0502020204030204" pitchFamily="34" charset="0"/>
                        </a:rPr>
                        <a:t>Hébergement B&amp;B à 2 (par nuit/personne)</a:t>
                      </a:r>
                      <a:endParaRPr lang="fr-FR" sz="800" dirty="0">
                        <a:solidFill>
                          <a:schemeClr val="tx1"/>
                        </a:solidFill>
                      </a:endParaRPr>
                    </a:p>
                  </a:txBody>
                  <a:tcPr marL="69425" marR="69425" marT="0" marB="0" anchor="ctr"/>
                </a:tc>
                <a:tc>
                  <a:txBody>
                    <a:bodyPr/>
                    <a:lstStyle/>
                    <a:p>
                      <a:pPr algn="r">
                        <a:lnSpc>
                          <a:spcPts val="700"/>
                        </a:lnSpc>
                      </a:pPr>
                      <a:r>
                        <a:rPr lang="fr-FR" sz="800"/>
                        <a:t>3</a:t>
                      </a:r>
                      <a:r>
                        <a:rPr lang="fr-FR" sz="800" dirty="0"/>
                        <a:t>0</a:t>
                      </a:r>
                      <a:r>
                        <a:rPr lang="fr-FR" sz="800"/>
                        <a:t> </a:t>
                      </a:r>
                      <a:r>
                        <a:rPr lang="fr-FR" sz="800" dirty="0"/>
                        <a:t>€</a:t>
                      </a:r>
                    </a:p>
                  </a:txBody>
                  <a:tcPr marL="69425" marR="69425" marT="0" marB="0" anchor="ctr"/>
                </a:tc>
                <a:extLst>
                  <a:ext uri="{0D108BD9-81ED-4DB2-BD59-A6C34878D82A}">
                    <a16:rowId xmlns:a16="http://schemas.microsoft.com/office/drawing/2014/main" xmlns="" val="2884310722"/>
                  </a:ext>
                </a:extLst>
              </a:tr>
              <a:tr h="187384">
                <a:tc>
                  <a:txBody>
                    <a:bodyPr/>
                    <a:lstStyle/>
                    <a:p>
                      <a:pPr>
                        <a:lnSpc>
                          <a:spcPts val="700"/>
                        </a:lnSpc>
                      </a:pPr>
                      <a:r>
                        <a:rPr lang="fr-FR" altLang="fr-FR" sz="1300" dirty="0">
                          <a:solidFill>
                            <a:schemeClr val="bg1"/>
                          </a:solidFill>
                          <a:latin typeface="Calibri" panose="020F0502020204030204" pitchFamily="34" charset="0"/>
                        </a:rPr>
                        <a:t>□  </a:t>
                      </a:r>
                      <a:r>
                        <a:rPr lang="fr-FR" altLang="fr-FR" sz="800" dirty="0">
                          <a:solidFill>
                            <a:schemeClr val="tx1"/>
                          </a:solidFill>
                          <a:latin typeface="Calibri" panose="020F0502020204030204" pitchFamily="34" charset="0"/>
                        </a:rPr>
                        <a:t>Dîner</a:t>
                      </a:r>
                      <a:r>
                        <a:rPr lang="fr-FR" sz="800" dirty="0"/>
                        <a:t> réservé aux hôtes (prix par repas)</a:t>
                      </a:r>
                    </a:p>
                  </a:txBody>
                  <a:tcPr marL="69425" marR="69425" marT="0" marB="0" anchor="ctr"/>
                </a:tc>
                <a:tc>
                  <a:txBody>
                    <a:bodyPr/>
                    <a:lstStyle/>
                    <a:p>
                      <a:pPr algn="r">
                        <a:lnSpc>
                          <a:spcPts val="700"/>
                        </a:lnSpc>
                      </a:pPr>
                      <a:r>
                        <a:rPr lang="fr-FR" sz="800" dirty="0"/>
                        <a:t>15 €</a:t>
                      </a:r>
                    </a:p>
                  </a:txBody>
                  <a:tcPr marL="69425" marR="69425" marT="0" marB="0" anchor="ctr"/>
                </a:tc>
                <a:extLst>
                  <a:ext uri="{0D108BD9-81ED-4DB2-BD59-A6C34878D82A}">
                    <a16:rowId xmlns:a16="http://schemas.microsoft.com/office/drawing/2014/main" xmlns="" val="988385667"/>
                  </a:ext>
                </a:extLst>
              </a:tr>
            </a:tbl>
          </a:graphicData>
        </a:graphic>
      </p:graphicFrame>
      <p:pic>
        <p:nvPicPr>
          <p:cNvPr id="4" name="Image 3" descr="Une image contenant texte, lumière&#10;&#10;Description générée automatiquement">
            <a:extLst>
              <a:ext uri="{FF2B5EF4-FFF2-40B4-BE49-F238E27FC236}">
                <a16:creationId xmlns:a16="http://schemas.microsoft.com/office/drawing/2014/main" xmlns="" id="{6E275BAD-9B18-2894-E38C-7994D77409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4275" y="5040555"/>
            <a:ext cx="1100909" cy="612620"/>
          </a:xfrm>
          <a:prstGeom prst="rect">
            <a:avLst/>
          </a:prstGeom>
        </p:spPr>
      </p:pic>
      <p:sp>
        <p:nvSpPr>
          <p:cNvPr id="7" name="ZoneTexte 6">
            <a:extLst>
              <a:ext uri="{FF2B5EF4-FFF2-40B4-BE49-F238E27FC236}">
                <a16:creationId xmlns:a16="http://schemas.microsoft.com/office/drawing/2014/main" xmlns="" id="{E12DE703-9198-6772-FE68-1C7793766EE6}"/>
              </a:ext>
            </a:extLst>
          </p:cNvPr>
          <p:cNvSpPr txBox="1"/>
          <p:nvPr/>
        </p:nvSpPr>
        <p:spPr>
          <a:xfrm>
            <a:off x="3613321" y="4590727"/>
            <a:ext cx="1402816" cy="484172"/>
          </a:xfrm>
          <a:prstGeom prst="rect">
            <a:avLst/>
          </a:prstGeom>
          <a:noFill/>
        </p:spPr>
        <p:txBody>
          <a:bodyPr wrap="square">
            <a:spAutoFit/>
          </a:bodyPr>
          <a:lstStyle/>
          <a:p>
            <a:pPr algn="ctr">
              <a:spcBef>
                <a:spcPct val="0"/>
              </a:spcBef>
            </a:pPr>
            <a:r>
              <a:rPr lang="fr-FR" altLang="fr-FR" sz="1114" b="1" dirty="0">
                <a:solidFill>
                  <a:schemeClr val="bg1"/>
                </a:solidFill>
                <a:latin typeface="Calibri" panose="020F0502020204030204" pitchFamily="34" charset="0"/>
              </a:rPr>
              <a:t>NOUS CONTACTER</a:t>
            </a:r>
          </a:p>
          <a:p>
            <a:pPr algn="ctr">
              <a:spcBef>
                <a:spcPct val="0"/>
              </a:spcBef>
            </a:pPr>
            <a:r>
              <a:rPr lang="fr-FR" altLang="fr-FR" sz="1432" b="1" dirty="0">
                <a:solidFill>
                  <a:schemeClr val="bg1"/>
                </a:solidFill>
                <a:latin typeface="Calibri" panose="020F0502020204030204" pitchFamily="34" charset="0"/>
              </a:rPr>
              <a:t>06 72 20 58 18</a:t>
            </a:r>
          </a:p>
        </p:txBody>
      </p:sp>
      <p:sp>
        <p:nvSpPr>
          <p:cNvPr id="9" name="ZoneTexte 8">
            <a:extLst>
              <a:ext uri="{FF2B5EF4-FFF2-40B4-BE49-F238E27FC236}">
                <a16:creationId xmlns:a16="http://schemas.microsoft.com/office/drawing/2014/main" xmlns="" id="{91E22B8D-F599-0B39-D535-B03D2A6DF24F}"/>
              </a:ext>
            </a:extLst>
          </p:cNvPr>
          <p:cNvSpPr txBox="1"/>
          <p:nvPr/>
        </p:nvSpPr>
        <p:spPr>
          <a:xfrm>
            <a:off x="3499547" y="6211158"/>
            <a:ext cx="1630365" cy="239296"/>
          </a:xfrm>
          <a:prstGeom prst="rect">
            <a:avLst/>
          </a:prstGeom>
          <a:noFill/>
        </p:spPr>
        <p:txBody>
          <a:bodyPr wrap="square">
            <a:spAutoFit/>
          </a:bodyPr>
          <a:lstStyle/>
          <a:p>
            <a:pPr algn="ctr"/>
            <a:r>
              <a:rPr lang="fr-FR" altLang="fr-FR" sz="955" dirty="0">
                <a:solidFill>
                  <a:schemeClr val="bg1"/>
                </a:solidFill>
                <a:latin typeface="Calibri" panose="020F0502020204030204" pitchFamily="34" charset="0"/>
                <a:hlinkClick r:id="rId8">
                  <a:extLst>
                    <a:ext uri="{A12FA001-AC4F-418D-AE19-62706E023703}">
                      <ahyp:hlinkClr xmlns:ahyp="http://schemas.microsoft.com/office/drawing/2018/hyperlinkcolor" xmlns="" val="tx"/>
                    </a:ext>
                  </a:extLst>
                </a:hlinkClick>
              </a:rPr>
              <a:t>contact@laplagemusicale.fr</a:t>
            </a:r>
            <a:r>
              <a:rPr lang="fr-FR" altLang="fr-FR" sz="955" dirty="0">
                <a:solidFill>
                  <a:schemeClr val="bg1"/>
                </a:solidFill>
                <a:latin typeface="Calibri" panose="020F0502020204030204" pitchFamily="34" charset="0"/>
              </a:rPr>
              <a:t> </a:t>
            </a:r>
            <a:endParaRPr lang="fr-FR" sz="955" dirty="0">
              <a:solidFill>
                <a:schemeClr val="bg1"/>
              </a:solidFill>
            </a:endParaRPr>
          </a:p>
        </p:txBody>
      </p:sp>
      <p:sp>
        <p:nvSpPr>
          <p:cNvPr id="12" name="ZoneTexte 11">
            <a:extLst>
              <a:ext uri="{FF2B5EF4-FFF2-40B4-BE49-F238E27FC236}">
                <a16:creationId xmlns:a16="http://schemas.microsoft.com/office/drawing/2014/main" xmlns="" id="{2865F099-70D0-24E6-2FF3-DBDF54510E15}"/>
              </a:ext>
            </a:extLst>
          </p:cNvPr>
          <p:cNvSpPr txBox="1"/>
          <p:nvPr/>
        </p:nvSpPr>
        <p:spPr>
          <a:xfrm>
            <a:off x="3578719" y="5826902"/>
            <a:ext cx="1472021" cy="276101"/>
          </a:xfrm>
          <a:prstGeom prst="rect">
            <a:avLst/>
          </a:prstGeom>
          <a:noFill/>
        </p:spPr>
        <p:txBody>
          <a:bodyPr wrap="square">
            <a:spAutoFit/>
          </a:bodyPr>
          <a:lstStyle/>
          <a:p>
            <a:pPr algn="ctr">
              <a:spcBef>
                <a:spcPct val="0"/>
              </a:spcBef>
            </a:pPr>
            <a:r>
              <a:rPr lang="fr-FR" altLang="fr-FR" sz="1194" b="1" dirty="0">
                <a:solidFill>
                  <a:schemeClr val="bg1"/>
                </a:solidFill>
                <a:latin typeface="Calibri" panose="020F0502020204030204" pitchFamily="34" charset="0"/>
              </a:rPr>
              <a:t>LA PLAGE MUSICALE</a:t>
            </a:r>
          </a:p>
        </p:txBody>
      </p:sp>
      <p:sp>
        <p:nvSpPr>
          <p:cNvPr id="6" name="ZoneTexte 5">
            <a:extLst>
              <a:ext uri="{FF2B5EF4-FFF2-40B4-BE49-F238E27FC236}">
                <a16:creationId xmlns:a16="http://schemas.microsoft.com/office/drawing/2014/main" xmlns="" id="{A884322B-557C-BEBA-24E3-E925A4F24398}"/>
              </a:ext>
            </a:extLst>
          </p:cNvPr>
          <p:cNvSpPr txBox="1"/>
          <p:nvPr/>
        </p:nvSpPr>
        <p:spPr>
          <a:xfrm>
            <a:off x="3499547" y="6411094"/>
            <a:ext cx="1630365" cy="239296"/>
          </a:xfrm>
          <a:prstGeom prst="rect">
            <a:avLst/>
          </a:prstGeom>
          <a:noFill/>
        </p:spPr>
        <p:txBody>
          <a:bodyPr wrap="square">
            <a:spAutoFit/>
          </a:bodyPr>
          <a:lstStyle/>
          <a:p>
            <a:pPr algn="ctr"/>
            <a:r>
              <a:rPr lang="fr-FR" altLang="fr-FR" sz="955" b="1" dirty="0">
                <a:solidFill>
                  <a:schemeClr val="bg1"/>
                </a:solidFill>
                <a:latin typeface="Calibri" panose="020F0502020204030204" pitchFamily="34" charset="0"/>
                <a:hlinkClick r:id="rId3">
                  <a:extLst>
                    <a:ext uri="{A12FA001-AC4F-418D-AE19-62706E023703}">
                      <ahyp:hlinkClr xmlns:ahyp="http://schemas.microsoft.com/office/drawing/2018/hyperlinkcolor" xmlns="" val="tx"/>
                    </a:ext>
                  </a:extLst>
                </a:hlinkClick>
              </a:rPr>
              <a:t>www.laplagemusicale.fr</a:t>
            </a:r>
            <a:r>
              <a:rPr lang="fr-FR" altLang="fr-FR" sz="955" dirty="0">
                <a:solidFill>
                  <a:schemeClr val="bg1"/>
                </a:solidFill>
                <a:latin typeface="Calibri" panose="020F0502020204030204" pitchFamily="34" charset="0"/>
              </a:rPr>
              <a:t> </a:t>
            </a:r>
            <a:endParaRPr lang="fr-FR" sz="955" dirty="0">
              <a:solidFill>
                <a:schemeClr val="bg1"/>
              </a:solidFill>
            </a:endParaRPr>
          </a:p>
        </p:txBody>
      </p:sp>
      <p:pic>
        <p:nvPicPr>
          <p:cNvPr id="2" name="Image 1">
            <a:extLst>
              <a:ext uri="{FF2B5EF4-FFF2-40B4-BE49-F238E27FC236}">
                <a16:creationId xmlns:a16="http://schemas.microsoft.com/office/drawing/2014/main" xmlns="" id="{5BA67501-2EDD-70DA-A7AD-44B915774F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7875" y="979658"/>
            <a:ext cx="575321" cy="600793"/>
          </a:xfrm>
          <a:prstGeom prst="rect">
            <a:avLst/>
          </a:prstGeom>
        </p:spPr>
      </p:pic>
      <p:sp>
        <p:nvSpPr>
          <p:cNvPr id="11" name="ZoneTexte 10">
            <a:extLst>
              <a:ext uri="{FF2B5EF4-FFF2-40B4-BE49-F238E27FC236}">
                <a16:creationId xmlns:a16="http://schemas.microsoft.com/office/drawing/2014/main" xmlns="" id="{E246EB15-AD9C-1792-75E2-F922EF448D7B}"/>
              </a:ext>
            </a:extLst>
          </p:cNvPr>
          <p:cNvSpPr txBox="1"/>
          <p:nvPr/>
        </p:nvSpPr>
        <p:spPr>
          <a:xfrm>
            <a:off x="3480468" y="2191415"/>
            <a:ext cx="1668522" cy="2302746"/>
          </a:xfrm>
          <a:prstGeom prst="rect">
            <a:avLst/>
          </a:prstGeom>
          <a:noFill/>
        </p:spPr>
        <p:txBody>
          <a:bodyPr wrap="square">
            <a:spAutoFit/>
          </a:bodyPr>
          <a:lstStyle/>
          <a:p>
            <a:pPr>
              <a:lnSpc>
                <a:spcPts val="1100"/>
              </a:lnSpc>
              <a:spcAft>
                <a:spcPts val="239"/>
              </a:spcAft>
            </a:pPr>
            <a:r>
              <a:rPr lang="fr-FR" sz="800" dirty="0">
                <a:solidFill>
                  <a:schemeClr val="bg1"/>
                </a:solidFill>
                <a:latin typeface="+mj-lt"/>
              </a:rPr>
              <a:t>Dates. Du jeudi 18 mai à 9 heures au dimanche 21 mai au soir</a:t>
            </a:r>
          </a:p>
          <a:p>
            <a:pPr>
              <a:lnSpc>
                <a:spcPts val="1100"/>
              </a:lnSpc>
              <a:spcAft>
                <a:spcPts val="239"/>
              </a:spcAft>
            </a:pPr>
            <a:r>
              <a:rPr lang="fr-FR" sz="800" dirty="0">
                <a:solidFill>
                  <a:schemeClr val="bg1"/>
                </a:solidFill>
                <a:latin typeface="+mj-lt"/>
              </a:rPr>
              <a:t>Lieu. 25 avenue des oliviers à Châteauneuf-du-pape</a:t>
            </a:r>
          </a:p>
          <a:p>
            <a:pPr>
              <a:lnSpc>
                <a:spcPts val="1100"/>
              </a:lnSpc>
              <a:spcAft>
                <a:spcPts val="239"/>
              </a:spcAft>
            </a:pPr>
            <a:r>
              <a:rPr lang="fr-FR" sz="800" dirty="0">
                <a:solidFill>
                  <a:schemeClr val="bg1"/>
                </a:solidFill>
                <a:latin typeface="+mj-lt"/>
              </a:rPr>
              <a:t>Hébergement : possible sur place, mais limité, nous consulter. De nombreuses chambres d’hôtes en ville et un camping de qualité « l’art de vivre » à 2,5km.</a:t>
            </a:r>
          </a:p>
          <a:p>
            <a:pPr>
              <a:lnSpc>
                <a:spcPts val="1100"/>
              </a:lnSpc>
              <a:spcAft>
                <a:spcPts val="239"/>
              </a:spcAft>
            </a:pPr>
            <a:r>
              <a:rPr lang="fr-FR" sz="800" dirty="0">
                <a:solidFill>
                  <a:schemeClr val="bg1"/>
                </a:solidFill>
                <a:latin typeface="+mj-lt"/>
              </a:rPr>
              <a:t>Restauration. Dîner possible pour les hôtes logés sur place</a:t>
            </a:r>
          </a:p>
          <a:p>
            <a:pPr>
              <a:lnSpc>
                <a:spcPts val="1100"/>
              </a:lnSpc>
              <a:spcAft>
                <a:spcPts val="239"/>
              </a:spcAft>
            </a:pPr>
            <a:r>
              <a:rPr lang="fr-FR" sz="800" dirty="0">
                <a:solidFill>
                  <a:schemeClr val="bg1"/>
                </a:solidFill>
                <a:latin typeface="+mj-lt"/>
              </a:rPr>
              <a:t>Accès. Gare d’Orange (10km.), Sorgues (7km.) ou Avignon TGV (20 km.). Autoroute A6, sortie Orange à 10 km. Parking sur place</a:t>
            </a:r>
          </a:p>
        </p:txBody>
      </p:sp>
      <p:sp>
        <p:nvSpPr>
          <p:cNvPr id="13" name="ZoneTexte 12">
            <a:extLst>
              <a:ext uri="{FF2B5EF4-FFF2-40B4-BE49-F238E27FC236}">
                <a16:creationId xmlns:a16="http://schemas.microsoft.com/office/drawing/2014/main" xmlns="" id="{89D2FAEA-1F65-F6C8-3628-4AED3F4500C6}"/>
              </a:ext>
            </a:extLst>
          </p:cNvPr>
          <p:cNvSpPr txBox="1"/>
          <p:nvPr/>
        </p:nvSpPr>
        <p:spPr>
          <a:xfrm>
            <a:off x="3499547" y="1775649"/>
            <a:ext cx="1315621" cy="348942"/>
          </a:xfrm>
          <a:prstGeom prst="rect">
            <a:avLst/>
          </a:prstGeom>
          <a:noFill/>
        </p:spPr>
        <p:txBody>
          <a:bodyPr wrap="square">
            <a:spAutoFit/>
          </a:bodyPr>
          <a:lstStyle/>
          <a:p>
            <a:pPr>
              <a:lnSpc>
                <a:spcPts val="2228"/>
              </a:lnSpc>
              <a:spcBef>
                <a:spcPct val="0"/>
              </a:spcBef>
              <a:spcAft>
                <a:spcPts val="477"/>
              </a:spcAft>
            </a:pPr>
            <a:r>
              <a:rPr lang="fr-FR" altLang="fr-FR" sz="1403" b="1" dirty="0">
                <a:solidFill>
                  <a:schemeClr val="bg1"/>
                </a:solidFill>
                <a:latin typeface="Bebaskai" panose="04050603020B02020204" pitchFamily="82" charset="0"/>
              </a:rPr>
              <a:t>En pratique</a:t>
            </a:r>
            <a:endParaRPr lang="fr-FR" altLang="fr-FR" sz="100" b="1" dirty="0">
              <a:solidFill>
                <a:schemeClr val="bg1"/>
              </a:solidFill>
              <a:latin typeface="Bebaskai" panose="04050603020B02020204" pitchFamily="82" charset="0"/>
            </a:endParaRPr>
          </a:p>
        </p:txBody>
      </p:sp>
      <p:pic>
        <p:nvPicPr>
          <p:cNvPr id="14" name="Image 13">
            <a:extLst>
              <a:ext uri="{FF2B5EF4-FFF2-40B4-BE49-F238E27FC236}">
                <a16:creationId xmlns:a16="http://schemas.microsoft.com/office/drawing/2014/main" xmlns="" id="{DD48A0EA-BE07-324B-E2B0-FEAF3FB78BA7}"/>
              </a:ext>
            </a:extLst>
          </p:cNvPr>
          <p:cNvPicPr>
            <a:picLocks noChangeAspect="1"/>
          </p:cNvPicPr>
          <p:nvPr/>
        </p:nvPicPr>
        <p:blipFill>
          <a:blip r:embed="rId10">
            <a:biLevel thresh="50000"/>
            <a:extLst>
              <a:ext uri="{28A0092B-C50C-407E-A947-70E740481C1C}">
                <a14:useLocalDpi xmlns:a14="http://schemas.microsoft.com/office/drawing/2010/main" val="0"/>
              </a:ext>
            </a:extLst>
          </a:blip>
          <a:stretch>
            <a:fillRect/>
          </a:stretch>
        </p:blipFill>
        <p:spPr>
          <a:xfrm>
            <a:off x="8128286" y="6114988"/>
            <a:ext cx="1891869" cy="44879"/>
          </a:xfrm>
          <a:prstGeom prst="rect">
            <a:avLst/>
          </a:prstGeom>
        </p:spPr>
      </p:pic>
      <p:pic>
        <p:nvPicPr>
          <p:cNvPr id="15" name="Image 14">
            <a:extLst>
              <a:ext uri="{FF2B5EF4-FFF2-40B4-BE49-F238E27FC236}">
                <a16:creationId xmlns:a16="http://schemas.microsoft.com/office/drawing/2014/main" xmlns="" id="{38F4CE9F-847F-AF3A-18A6-3D92E097D5E2}"/>
              </a:ext>
            </a:extLst>
          </p:cNvPr>
          <p:cNvPicPr>
            <a:picLocks noChangeAspect="1"/>
          </p:cNvPicPr>
          <p:nvPr/>
        </p:nvPicPr>
        <p:blipFill>
          <a:blip r:embed="rId10">
            <a:biLevel thresh="50000"/>
            <a:extLst>
              <a:ext uri="{28A0092B-C50C-407E-A947-70E740481C1C}">
                <a14:useLocalDpi xmlns:a14="http://schemas.microsoft.com/office/drawing/2010/main" val="0"/>
              </a:ext>
            </a:extLst>
          </a:blip>
          <a:stretch>
            <a:fillRect/>
          </a:stretch>
        </p:blipFill>
        <p:spPr>
          <a:xfrm>
            <a:off x="8128286" y="6413505"/>
            <a:ext cx="1891869" cy="44879"/>
          </a:xfrm>
          <a:prstGeom prst="rect">
            <a:avLst/>
          </a:prstGeom>
        </p:spPr>
      </p:pic>
      <p:pic>
        <p:nvPicPr>
          <p:cNvPr id="16" name="Image 15">
            <a:extLst>
              <a:ext uri="{FF2B5EF4-FFF2-40B4-BE49-F238E27FC236}">
                <a16:creationId xmlns:a16="http://schemas.microsoft.com/office/drawing/2014/main" xmlns="" id="{4E43C738-3015-9409-561F-99D00A49980C}"/>
              </a:ext>
            </a:extLst>
          </p:cNvPr>
          <p:cNvPicPr>
            <a:picLocks noChangeAspect="1"/>
          </p:cNvPicPr>
          <p:nvPr/>
        </p:nvPicPr>
        <p:blipFill>
          <a:blip r:embed="rId10">
            <a:biLevel thresh="50000"/>
            <a:extLst>
              <a:ext uri="{28A0092B-C50C-407E-A947-70E740481C1C}">
                <a14:useLocalDpi xmlns:a14="http://schemas.microsoft.com/office/drawing/2010/main" val="0"/>
              </a:ext>
            </a:extLst>
          </a:blip>
          <a:stretch>
            <a:fillRect/>
          </a:stretch>
        </p:blipFill>
        <p:spPr>
          <a:xfrm>
            <a:off x="8128286" y="6712022"/>
            <a:ext cx="1891869" cy="44879"/>
          </a:xfrm>
          <a:prstGeom prst="rect">
            <a:avLst/>
          </a:prstGeom>
        </p:spPr>
      </p:pic>
      <p:pic>
        <p:nvPicPr>
          <p:cNvPr id="18" name="Image 17">
            <a:extLst>
              <a:ext uri="{FF2B5EF4-FFF2-40B4-BE49-F238E27FC236}">
                <a16:creationId xmlns:a16="http://schemas.microsoft.com/office/drawing/2014/main" xmlns="" id="{994056F2-3C5F-BF8D-ED00-3FC926DA759C}"/>
              </a:ext>
            </a:extLst>
          </p:cNvPr>
          <p:cNvPicPr>
            <a:picLocks noChangeAspect="1"/>
          </p:cNvPicPr>
          <p:nvPr/>
        </p:nvPicPr>
        <p:blipFill>
          <a:blip r:embed="rId10">
            <a:biLevel thresh="50000"/>
            <a:extLst>
              <a:ext uri="{28A0092B-C50C-407E-A947-70E740481C1C}">
                <a14:useLocalDpi xmlns:a14="http://schemas.microsoft.com/office/drawing/2010/main" val="0"/>
              </a:ext>
            </a:extLst>
          </a:blip>
          <a:stretch>
            <a:fillRect/>
          </a:stretch>
        </p:blipFill>
        <p:spPr>
          <a:xfrm>
            <a:off x="8128286" y="7010539"/>
            <a:ext cx="1891869" cy="44879"/>
          </a:xfrm>
          <a:prstGeom prst="rect">
            <a:avLst/>
          </a:prstGeom>
        </p:spPr>
      </p:pic>
      <p:pic>
        <p:nvPicPr>
          <p:cNvPr id="21" name="Image 20">
            <a:extLst>
              <a:ext uri="{FF2B5EF4-FFF2-40B4-BE49-F238E27FC236}">
                <a16:creationId xmlns:a16="http://schemas.microsoft.com/office/drawing/2014/main" xmlns="" id="{7284714B-2F81-3154-7F2B-FBF2F2891250}"/>
              </a:ext>
            </a:extLst>
          </p:cNvPr>
          <p:cNvPicPr>
            <a:picLocks noChangeAspect="1"/>
          </p:cNvPicPr>
          <p:nvPr/>
        </p:nvPicPr>
        <p:blipFill>
          <a:blip r:embed="rId10">
            <a:biLevel thresh="50000"/>
            <a:extLst>
              <a:ext uri="{28A0092B-C50C-407E-A947-70E740481C1C}">
                <a14:useLocalDpi xmlns:a14="http://schemas.microsoft.com/office/drawing/2010/main" val="0"/>
              </a:ext>
            </a:extLst>
          </a:blip>
          <a:stretch>
            <a:fillRect/>
          </a:stretch>
        </p:blipFill>
        <p:spPr>
          <a:xfrm>
            <a:off x="8128286" y="7309056"/>
            <a:ext cx="1891869" cy="44879"/>
          </a:xfrm>
          <a:prstGeom prst="rect">
            <a:avLst/>
          </a:prstGeom>
        </p:spPr>
      </p:pic>
      <p:sp>
        <p:nvSpPr>
          <p:cNvPr id="22" name="ZoneTexte 21">
            <a:extLst>
              <a:ext uri="{FF2B5EF4-FFF2-40B4-BE49-F238E27FC236}">
                <a16:creationId xmlns:a16="http://schemas.microsoft.com/office/drawing/2014/main" xmlns="" id="{A336D7B3-9A1C-27C3-B18E-F4734BDB6F83}"/>
              </a:ext>
            </a:extLst>
          </p:cNvPr>
          <p:cNvSpPr txBox="1"/>
          <p:nvPr/>
        </p:nvSpPr>
        <p:spPr>
          <a:xfrm>
            <a:off x="8128286" y="6126782"/>
            <a:ext cx="2014166" cy="1460593"/>
          </a:xfrm>
          <a:prstGeom prst="rect">
            <a:avLst/>
          </a:prstGeom>
          <a:noFill/>
        </p:spPr>
        <p:txBody>
          <a:bodyPr wrap="square">
            <a:spAutoFit/>
          </a:bodyPr>
          <a:lstStyle/>
          <a:p>
            <a:pPr algn="ctr" eaLnBrk="1" hangingPunct="1">
              <a:lnSpc>
                <a:spcPts val="2200"/>
              </a:lnSpc>
              <a:spcBef>
                <a:spcPct val="0"/>
              </a:spcBef>
              <a:buFontTx/>
              <a:buNone/>
            </a:pPr>
            <a:r>
              <a:rPr lang="fr-FR" altLang="fr-FR" sz="1800" b="1" dirty="0">
                <a:latin typeface="Calibri" panose="020F0502020204030204" pitchFamily="34" charset="0"/>
              </a:rPr>
              <a:t>18 au 21 mai 2023</a:t>
            </a:r>
          </a:p>
          <a:p>
            <a:pPr algn="ctr" eaLnBrk="1" hangingPunct="1">
              <a:lnSpc>
                <a:spcPts val="2200"/>
              </a:lnSpc>
              <a:spcBef>
                <a:spcPct val="0"/>
              </a:spcBef>
              <a:buFontTx/>
              <a:buNone/>
            </a:pPr>
            <a:r>
              <a:rPr lang="fr-FR" altLang="fr-FR" sz="1800" b="1" dirty="0">
                <a:latin typeface="Calibri" panose="020F0502020204030204" pitchFamily="34" charset="0"/>
              </a:rPr>
              <a:t>Provence</a:t>
            </a:r>
          </a:p>
          <a:p>
            <a:pPr algn="ctr">
              <a:lnSpc>
                <a:spcPts val="2200"/>
              </a:lnSpc>
              <a:spcBef>
                <a:spcPct val="0"/>
              </a:spcBef>
            </a:pPr>
            <a:r>
              <a:rPr lang="fr-FR" altLang="fr-FR" sz="1600" dirty="0">
                <a:latin typeface="Calibri" panose="020F0502020204030204" pitchFamily="34" charset="0"/>
              </a:rPr>
              <a:t>Patrick Vo Vang </a:t>
            </a:r>
            <a:r>
              <a:rPr lang="fr-FR" altLang="fr-FR" sz="1600" dirty="0" err="1">
                <a:latin typeface="Calibri" panose="020F0502020204030204" pitchFamily="34" charset="0"/>
              </a:rPr>
              <a:t>Phuc</a:t>
            </a:r>
            <a:endParaRPr lang="fr-FR" altLang="fr-FR" sz="1600" dirty="0">
              <a:latin typeface="Calibri" panose="020F0502020204030204" pitchFamily="34" charset="0"/>
            </a:endParaRPr>
          </a:p>
          <a:p>
            <a:pPr algn="ctr">
              <a:lnSpc>
                <a:spcPts val="2200"/>
              </a:lnSpc>
              <a:spcBef>
                <a:spcPct val="0"/>
              </a:spcBef>
            </a:pPr>
            <a:r>
              <a:rPr lang="fr-FR" altLang="fr-FR" sz="1600" dirty="0">
                <a:latin typeface="Calibri" panose="020F0502020204030204" pitchFamily="34" charset="0"/>
              </a:rPr>
              <a:t>Véronique Galliot</a:t>
            </a:r>
          </a:p>
          <a:p>
            <a:pPr algn="ctr">
              <a:lnSpc>
                <a:spcPts val="2000"/>
              </a:lnSpc>
              <a:spcBef>
                <a:spcPct val="0"/>
              </a:spcBef>
            </a:pPr>
            <a:endParaRPr lang="fr-FR" altLang="fr-FR" sz="1400" dirty="0">
              <a:latin typeface="Calibri" panose="020F0502020204030204" pitchFamily="34" charset="0"/>
            </a:endParaRPr>
          </a:p>
        </p:txBody>
      </p:sp>
      <p:sp>
        <p:nvSpPr>
          <p:cNvPr id="26" name="ZoneTexte 25">
            <a:extLst>
              <a:ext uri="{FF2B5EF4-FFF2-40B4-BE49-F238E27FC236}">
                <a16:creationId xmlns:a16="http://schemas.microsoft.com/office/drawing/2014/main" xmlns="" id="{BAE5C9DE-A51B-0D71-7B2C-55DC7F68D809}"/>
              </a:ext>
            </a:extLst>
          </p:cNvPr>
          <p:cNvSpPr txBox="1"/>
          <p:nvPr/>
        </p:nvSpPr>
        <p:spPr>
          <a:xfrm>
            <a:off x="9489408" y="506956"/>
            <a:ext cx="1316644" cy="339837"/>
          </a:xfrm>
          <a:prstGeom prst="rect">
            <a:avLst/>
          </a:prstGeom>
          <a:noFill/>
        </p:spPr>
        <p:txBody>
          <a:bodyPr wrap="square" rtlCol="0">
            <a:spAutoFit/>
          </a:bodyPr>
          <a:lstStyle/>
          <a:p>
            <a:pPr algn="ctr">
              <a:lnSpc>
                <a:spcPts val="2200"/>
              </a:lnSpc>
            </a:pPr>
            <a:r>
              <a:rPr lang="fr-FR" sz="1400" dirty="0">
                <a:latin typeface="Chicola Smoothy" panose="02000500000000000000" pitchFamily="2" charset="0"/>
              </a:rPr>
              <a:t>Piano </a:t>
            </a:r>
          </a:p>
        </p:txBody>
      </p:sp>
      <p:pic>
        <p:nvPicPr>
          <p:cNvPr id="27" name="Image 26" descr="Une image contenant carré&#10;&#10;Description générée automatiquement">
            <a:extLst>
              <a:ext uri="{FF2B5EF4-FFF2-40B4-BE49-F238E27FC236}">
                <a16:creationId xmlns:a16="http://schemas.microsoft.com/office/drawing/2014/main" xmlns="" id="{D4A659F8-1A95-82AC-870A-01BDAB4F83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0943" y="192223"/>
            <a:ext cx="688552" cy="317315"/>
          </a:xfrm>
          <a:prstGeom prst="rect">
            <a:avLst/>
          </a:prstGeom>
        </p:spPr>
      </p:pic>
      <p:pic>
        <p:nvPicPr>
          <p:cNvPr id="29" name="Image 28">
            <a:extLst>
              <a:ext uri="{FF2B5EF4-FFF2-40B4-BE49-F238E27FC236}">
                <a16:creationId xmlns:a16="http://schemas.microsoft.com/office/drawing/2014/main" xmlns="" id="{917AE3C7-9EA0-C397-2742-DD75DDF6DC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04403" y="239112"/>
            <a:ext cx="461631" cy="235137"/>
          </a:xfrm>
          <a:prstGeom prst="rect">
            <a:avLst/>
          </a:prstGeom>
        </p:spPr>
      </p:pic>
      <p:pic>
        <p:nvPicPr>
          <p:cNvPr id="30" name="Image 29">
            <a:extLst>
              <a:ext uri="{FF2B5EF4-FFF2-40B4-BE49-F238E27FC236}">
                <a16:creationId xmlns:a16="http://schemas.microsoft.com/office/drawing/2014/main" xmlns="" id="{70BD1E38-D293-72BC-01EF-323CB2029C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15965" y="584931"/>
            <a:ext cx="663530" cy="238137"/>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xmlns="" id="{B81B7409-118A-0F37-61BF-A5BBD1FBE96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2188" y="790899"/>
            <a:ext cx="2032490" cy="644633"/>
          </a:xfrm>
          <a:prstGeom prst="rect">
            <a:avLst/>
          </a:prstGeom>
        </p:spPr>
      </p:pic>
      <p:sp>
        <p:nvSpPr>
          <p:cNvPr id="17" name="ZoneTexte 16">
            <a:extLst>
              <a:ext uri="{FF2B5EF4-FFF2-40B4-BE49-F238E27FC236}">
                <a16:creationId xmlns:a16="http://schemas.microsoft.com/office/drawing/2014/main" xmlns="" id="{75769B92-1A48-B6E6-806A-DD8C563D0523}"/>
              </a:ext>
            </a:extLst>
          </p:cNvPr>
          <p:cNvSpPr txBox="1"/>
          <p:nvPr/>
        </p:nvSpPr>
        <p:spPr>
          <a:xfrm>
            <a:off x="5600800" y="6725193"/>
            <a:ext cx="1928250" cy="297517"/>
          </a:xfrm>
          <a:prstGeom prst="rect">
            <a:avLst/>
          </a:prstGeom>
          <a:noFill/>
        </p:spPr>
        <p:txBody>
          <a:bodyPr wrap="square">
            <a:spAutoFit/>
          </a:bodyPr>
          <a:lstStyle/>
          <a:p>
            <a:pPr algn="ctr">
              <a:lnSpc>
                <a:spcPts val="1600"/>
              </a:lnSpc>
              <a:spcBef>
                <a:spcPct val="0"/>
              </a:spcBef>
            </a:pPr>
            <a:r>
              <a:rPr lang="fr-FR" altLang="fr-FR" sz="1400" dirty="0">
                <a:latin typeface="Chicola Smoothy" panose="02000500000000000000" pitchFamily="2" charset="0"/>
              </a:rPr>
              <a:t>VERONIQUE GALLIOT</a:t>
            </a:r>
            <a:endParaRPr lang="fr-FR" altLang="fr-FR" sz="1600" dirty="0">
              <a:latin typeface="Chicola Smoothy" panose="02000500000000000000" pitchFamily="2" charset="0"/>
            </a:endParaRPr>
          </a:p>
        </p:txBody>
      </p:sp>
      <p:pic>
        <p:nvPicPr>
          <p:cNvPr id="19" name="Picture 4">
            <a:extLst>
              <a:ext uri="{FF2B5EF4-FFF2-40B4-BE49-F238E27FC236}">
                <a16:creationId xmlns:a16="http://schemas.microsoft.com/office/drawing/2014/main" xmlns="" id="{7EB7DFA9-0096-13D3-E594-A8F31C6A5AB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61786" b="54202"/>
          <a:stretch/>
        </p:blipFill>
        <p:spPr bwMode="auto">
          <a:xfrm>
            <a:off x="5982572" y="5442910"/>
            <a:ext cx="1307549" cy="94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a:extLst>
              <a:ext uri="{FF2B5EF4-FFF2-40B4-BE49-F238E27FC236}">
                <a16:creationId xmlns:a16="http://schemas.microsoft.com/office/drawing/2014/main" xmlns="" id="{EF73C9FB-388A-EBE2-F58A-8EE073E2C7A5}"/>
              </a:ext>
            </a:extLst>
          </p:cNvPr>
          <p:cNvSpPr txBox="1"/>
          <p:nvPr/>
        </p:nvSpPr>
        <p:spPr>
          <a:xfrm>
            <a:off x="5341260" y="6887660"/>
            <a:ext cx="2508382" cy="553998"/>
          </a:xfrm>
          <a:prstGeom prst="rect">
            <a:avLst/>
          </a:prstGeom>
          <a:noFill/>
        </p:spPr>
        <p:txBody>
          <a:bodyPr wrap="square">
            <a:spAutoFit/>
          </a:bodyPr>
          <a:lstStyle/>
          <a:p>
            <a:pPr algn="ctr">
              <a:spcBef>
                <a:spcPts val="300"/>
              </a:spcBef>
              <a:spcAft>
                <a:spcPts val="300"/>
              </a:spcAft>
            </a:pPr>
            <a:r>
              <a:rPr lang="fr-FR" altLang="fr-FR" sz="2000" dirty="0">
                <a:solidFill>
                  <a:schemeClr val="accent1">
                    <a:lumMod val="75000"/>
                  </a:schemeClr>
                </a:solidFill>
                <a:latin typeface="Chicola Smoothy" panose="02000500000000000000" pitchFamily="2" charset="0"/>
              </a:rPr>
              <a:t>06</a:t>
            </a:r>
            <a:r>
              <a:rPr lang="fr-FR" altLang="fr-FR" sz="700" dirty="0">
                <a:solidFill>
                  <a:schemeClr val="accent1">
                    <a:lumMod val="75000"/>
                  </a:schemeClr>
                </a:solidFill>
                <a:latin typeface="Chicola Smoothy" panose="02000500000000000000" pitchFamily="2" charset="0"/>
              </a:rPr>
              <a:t> </a:t>
            </a:r>
            <a:r>
              <a:rPr lang="fr-FR" altLang="fr-FR" sz="2000" dirty="0">
                <a:solidFill>
                  <a:schemeClr val="accent1">
                    <a:lumMod val="75000"/>
                  </a:schemeClr>
                </a:solidFill>
                <a:latin typeface="Chicola Smoothy" panose="02000500000000000000" pitchFamily="2" charset="0"/>
              </a:rPr>
              <a:t>72</a:t>
            </a:r>
            <a:r>
              <a:rPr lang="fr-FR" altLang="fr-FR" sz="800" dirty="0">
                <a:solidFill>
                  <a:schemeClr val="accent1">
                    <a:lumMod val="75000"/>
                  </a:schemeClr>
                </a:solidFill>
                <a:latin typeface="Chicola Smoothy" panose="02000500000000000000" pitchFamily="2" charset="0"/>
              </a:rPr>
              <a:t> </a:t>
            </a:r>
            <a:r>
              <a:rPr lang="fr-FR" altLang="fr-FR" sz="2000" dirty="0">
                <a:solidFill>
                  <a:schemeClr val="accent1">
                    <a:lumMod val="75000"/>
                  </a:schemeClr>
                </a:solidFill>
                <a:latin typeface="Chicola Smoothy" panose="02000500000000000000" pitchFamily="2" charset="0"/>
              </a:rPr>
              <a:t>20</a:t>
            </a:r>
            <a:r>
              <a:rPr lang="fr-FR" altLang="fr-FR" sz="800" dirty="0">
                <a:solidFill>
                  <a:schemeClr val="accent1">
                    <a:lumMod val="75000"/>
                  </a:schemeClr>
                </a:solidFill>
                <a:latin typeface="Chicola Smoothy" panose="02000500000000000000" pitchFamily="2" charset="0"/>
              </a:rPr>
              <a:t> </a:t>
            </a:r>
            <a:r>
              <a:rPr lang="fr-FR" altLang="fr-FR" sz="2000" dirty="0">
                <a:solidFill>
                  <a:schemeClr val="accent1">
                    <a:lumMod val="75000"/>
                  </a:schemeClr>
                </a:solidFill>
                <a:latin typeface="Chicola Smoothy" panose="02000500000000000000" pitchFamily="2" charset="0"/>
              </a:rPr>
              <a:t>58</a:t>
            </a:r>
            <a:r>
              <a:rPr lang="fr-FR" altLang="fr-FR" sz="800" dirty="0">
                <a:solidFill>
                  <a:schemeClr val="accent1">
                    <a:lumMod val="75000"/>
                  </a:schemeClr>
                </a:solidFill>
                <a:latin typeface="Chicola Smoothy" panose="02000500000000000000" pitchFamily="2" charset="0"/>
              </a:rPr>
              <a:t> </a:t>
            </a:r>
            <a:r>
              <a:rPr lang="fr-FR" altLang="fr-FR" sz="2000" dirty="0">
                <a:solidFill>
                  <a:schemeClr val="accent1">
                    <a:lumMod val="75000"/>
                  </a:schemeClr>
                </a:solidFill>
                <a:latin typeface="Chicola Smoothy" panose="02000500000000000000" pitchFamily="2" charset="0"/>
              </a:rPr>
              <a:t>18 </a:t>
            </a:r>
            <a:r>
              <a:rPr lang="fr-FR" altLang="fr-FR" sz="900" dirty="0">
                <a:latin typeface="Calibri" panose="020F0502020204030204" pitchFamily="34" charset="0"/>
              </a:rPr>
              <a:t>contact@laplagemusicale.fr</a:t>
            </a:r>
            <a:endParaRPr lang="fr-FR" altLang="fr-FR" sz="1000" dirty="0">
              <a:latin typeface="Calibri" panose="020F0502020204030204" pitchFamily="34" charset="0"/>
            </a:endParaRPr>
          </a:p>
        </p:txBody>
      </p:sp>
      <p:sp>
        <p:nvSpPr>
          <p:cNvPr id="28" name="ZoneTexte 27">
            <a:extLst>
              <a:ext uri="{FF2B5EF4-FFF2-40B4-BE49-F238E27FC236}">
                <a16:creationId xmlns:a16="http://schemas.microsoft.com/office/drawing/2014/main" xmlns="" id="{53C8E248-EF2E-1668-F7E2-673AC15AD520}"/>
              </a:ext>
            </a:extLst>
          </p:cNvPr>
          <p:cNvSpPr txBox="1"/>
          <p:nvPr/>
        </p:nvSpPr>
        <p:spPr>
          <a:xfrm>
            <a:off x="5451789" y="6372374"/>
            <a:ext cx="2202564" cy="338554"/>
          </a:xfrm>
          <a:prstGeom prst="rect">
            <a:avLst/>
          </a:prstGeom>
          <a:noFill/>
        </p:spPr>
        <p:txBody>
          <a:bodyPr wrap="square">
            <a:spAutoFit/>
          </a:bodyPr>
          <a:lstStyle/>
          <a:p>
            <a:pPr algn="ctr"/>
            <a:r>
              <a:rPr lang="fr-FR" sz="1600" b="1" dirty="0">
                <a:solidFill>
                  <a:srgbClr val="2F5597"/>
                </a:solidFill>
                <a:latin typeface="Bebas Kai" panose="04050603020B02020204" pitchFamily="82" charset="0"/>
              </a:rPr>
              <a:t>Châteauneuf-du-pape</a:t>
            </a:r>
          </a:p>
        </p:txBody>
      </p:sp>
      <p:sp>
        <p:nvSpPr>
          <p:cNvPr id="10" name="Rectangle 9">
            <a:extLst>
              <a:ext uri="{FF2B5EF4-FFF2-40B4-BE49-F238E27FC236}">
                <a16:creationId xmlns:a16="http://schemas.microsoft.com/office/drawing/2014/main" xmlns="" id="{E3558935-B38E-41FC-8F55-1EDCF8D48467}"/>
              </a:ext>
            </a:extLst>
          </p:cNvPr>
          <p:cNvSpPr/>
          <p:nvPr/>
        </p:nvSpPr>
        <p:spPr>
          <a:xfrm>
            <a:off x="2081284" y="6671991"/>
            <a:ext cx="940074" cy="635846"/>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8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xmlns="" id="{A9A0B93A-6B3E-0C11-94DD-93E904E69091}"/>
              </a:ext>
            </a:extLst>
          </p:cNvPr>
          <p:cNvPicPr>
            <a:picLocks noChangeAspect="1"/>
          </p:cNvPicPr>
          <p:nvPr/>
        </p:nvPicPr>
        <p:blipFill rotWithShape="1">
          <a:blip r:embed="rId2">
            <a:extLst>
              <a:ext uri="{28A0092B-C50C-407E-A947-70E740481C1C}">
                <a14:useLocalDpi xmlns:a14="http://schemas.microsoft.com/office/drawing/2010/main" val="0"/>
              </a:ext>
            </a:extLst>
          </a:blip>
          <a:srcRect l="33125" t="-2849" b="-1"/>
          <a:stretch/>
        </p:blipFill>
        <p:spPr>
          <a:xfrm>
            <a:off x="4425136" y="6414501"/>
            <a:ext cx="1339855" cy="45719"/>
          </a:xfrm>
          <a:prstGeom prst="rect">
            <a:avLst/>
          </a:prstGeom>
        </p:spPr>
      </p:pic>
      <p:pic>
        <p:nvPicPr>
          <p:cNvPr id="41" name="Image 40">
            <a:extLst>
              <a:ext uri="{FF2B5EF4-FFF2-40B4-BE49-F238E27FC236}">
                <a16:creationId xmlns:a16="http://schemas.microsoft.com/office/drawing/2014/main" xmlns="" id="{BDF85F6A-AA89-9394-8371-0B7F4F7DCB2B}"/>
              </a:ext>
            </a:extLst>
          </p:cNvPr>
          <p:cNvPicPr>
            <a:picLocks noChangeAspect="1"/>
          </p:cNvPicPr>
          <p:nvPr/>
        </p:nvPicPr>
        <p:blipFill rotWithShape="1">
          <a:blip r:embed="rId2">
            <a:extLst>
              <a:ext uri="{28A0092B-C50C-407E-A947-70E740481C1C}">
                <a14:useLocalDpi xmlns:a14="http://schemas.microsoft.com/office/drawing/2010/main" val="0"/>
              </a:ext>
            </a:extLst>
          </a:blip>
          <a:srcRect l="33125" t="-2849" b="-1"/>
          <a:stretch/>
        </p:blipFill>
        <p:spPr>
          <a:xfrm>
            <a:off x="219340" y="6398581"/>
            <a:ext cx="1339855" cy="45719"/>
          </a:xfrm>
          <a:prstGeom prst="rect">
            <a:avLst/>
          </a:prstGeom>
        </p:spPr>
      </p:pic>
      <p:pic>
        <p:nvPicPr>
          <p:cNvPr id="11" name="Image 10">
            <a:extLst>
              <a:ext uri="{FF2B5EF4-FFF2-40B4-BE49-F238E27FC236}">
                <a16:creationId xmlns:a16="http://schemas.microsoft.com/office/drawing/2014/main" xmlns="" id="{671ADBC7-AD62-D56D-D58A-4902FE8EA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419" y="282862"/>
            <a:ext cx="591358" cy="617540"/>
          </a:xfrm>
          <a:prstGeom prst="rect">
            <a:avLst/>
          </a:prstGeom>
        </p:spPr>
      </p:pic>
      <p:sp>
        <p:nvSpPr>
          <p:cNvPr id="27" name="ZoneTexte 26">
            <a:extLst>
              <a:ext uri="{FF2B5EF4-FFF2-40B4-BE49-F238E27FC236}">
                <a16:creationId xmlns:a16="http://schemas.microsoft.com/office/drawing/2014/main" xmlns="" id="{D73003C7-929F-8001-5D2B-467DAA1A97EC}"/>
              </a:ext>
            </a:extLst>
          </p:cNvPr>
          <p:cNvSpPr txBox="1"/>
          <p:nvPr/>
        </p:nvSpPr>
        <p:spPr>
          <a:xfrm rot="21273562">
            <a:off x="5834982" y="4107387"/>
            <a:ext cx="872937" cy="263789"/>
          </a:xfrm>
          <a:prstGeom prst="rect">
            <a:avLst/>
          </a:prstGeom>
          <a:noFill/>
        </p:spPr>
        <p:txBody>
          <a:bodyPr wrap="square">
            <a:spAutoFit/>
          </a:bodyPr>
          <a:lstStyle/>
          <a:p>
            <a:pPr algn="ctr"/>
            <a:r>
              <a:rPr lang="fr-FR" sz="1114" dirty="0">
                <a:solidFill>
                  <a:srgbClr val="0870B7"/>
                </a:solidFill>
                <a:latin typeface="Chicola Smoothy" panose="02000500000000000000" pitchFamily="2" charset="0"/>
              </a:rPr>
              <a:t>déchiffrage</a:t>
            </a:r>
            <a:endParaRPr lang="fr-FR" sz="1432" dirty="0">
              <a:solidFill>
                <a:srgbClr val="0870B7"/>
              </a:solidFill>
              <a:latin typeface="Chicola Smoothy" panose="02000500000000000000" pitchFamily="2" charset="0"/>
            </a:endParaRPr>
          </a:p>
        </p:txBody>
      </p:sp>
      <p:pic>
        <p:nvPicPr>
          <p:cNvPr id="71" name="Image 70">
            <a:extLst>
              <a:ext uri="{FF2B5EF4-FFF2-40B4-BE49-F238E27FC236}">
                <a16:creationId xmlns:a16="http://schemas.microsoft.com/office/drawing/2014/main" xmlns="" id="{5E823398-09E7-C175-9006-DC7503153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206" y="463346"/>
            <a:ext cx="4868799" cy="2027752"/>
          </a:xfrm>
          <a:prstGeom prst="rect">
            <a:avLst/>
          </a:prstGeom>
        </p:spPr>
      </p:pic>
      <p:sp>
        <p:nvSpPr>
          <p:cNvPr id="26" name="Rectangle 25">
            <a:extLst>
              <a:ext uri="{FF2B5EF4-FFF2-40B4-BE49-F238E27FC236}">
                <a16:creationId xmlns:a16="http://schemas.microsoft.com/office/drawing/2014/main" xmlns="" id="{B312AD7C-C734-4816-4885-3E8801FEAA82}"/>
              </a:ext>
            </a:extLst>
          </p:cNvPr>
          <p:cNvSpPr>
            <a:spLocks noChangeArrowheads="1"/>
          </p:cNvSpPr>
          <p:nvPr/>
        </p:nvSpPr>
        <p:spPr bwMode="auto">
          <a:xfrm>
            <a:off x="1953291" y="6280908"/>
            <a:ext cx="3292828" cy="123259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800" b="1" dirty="0">
                <a:solidFill>
                  <a:srgbClr val="0870B7"/>
                </a:solidFill>
                <a:latin typeface="Chicola Smoothy" panose="02000500000000000000" pitchFamily="2" charset="0"/>
              </a:rPr>
              <a:t>Patrick Vo Vang </a:t>
            </a:r>
            <a:r>
              <a:rPr lang="fr-FR" altLang="fr-FR" sz="1800" b="1" dirty="0" err="1">
                <a:solidFill>
                  <a:srgbClr val="0870B7"/>
                </a:solidFill>
                <a:latin typeface="Chicola Smoothy" panose="02000500000000000000" pitchFamily="2" charset="0"/>
              </a:rPr>
              <a:t>Phuc</a:t>
            </a:r>
            <a:endParaRPr lang="fr-FR" altLang="fr-FR" sz="1800" b="1" dirty="0">
              <a:solidFill>
                <a:srgbClr val="0870B7"/>
              </a:solidFill>
              <a:latin typeface="Chicola Smoothy" panose="02000500000000000000" pitchFamily="2" charset="0"/>
            </a:endParaRPr>
          </a:p>
          <a:p>
            <a:pPr eaLnBrk="1" hangingPunct="1">
              <a:spcBef>
                <a:spcPct val="0"/>
              </a:spcBef>
              <a:buFontTx/>
              <a:buNone/>
            </a:pPr>
            <a:endParaRPr lang="fr-FR" altLang="fr-FR" sz="590" dirty="0">
              <a:latin typeface="Calibri" panose="020F0502020204030204" pitchFamily="34" charset="0"/>
            </a:endParaRPr>
          </a:p>
          <a:p>
            <a:pPr eaLnBrk="1" hangingPunct="1">
              <a:spcBef>
                <a:spcPct val="0"/>
              </a:spcBef>
              <a:buFontTx/>
              <a:buNone/>
            </a:pPr>
            <a:r>
              <a:rPr lang="fr-FR" altLang="fr-FR" sz="1000" dirty="0">
                <a:latin typeface="Calibri" panose="020F0502020204030204" pitchFamily="34" charset="0"/>
              </a:rPr>
              <a:t>Formé à Paris, Genève et Londres, Patrick  Vo Vang </a:t>
            </a:r>
            <a:r>
              <a:rPr lang="fr-FR" altLang="fr-FR" sz="1000" dirty="0" err="1">
                <a:latin typeface="Calibri" panose="020F0502020204030204" pitchFamily="34" charset="0"/>
              </a:rPr>
              <a:t>Phuc</a:t>
            </a:r>
            <a:r>
              <a:rPr lang="fr-FR" altLang="fr-FR" sz="1000" dirty="0">
                <a:latin typeface="Calibri" panose="020F0502020204030204" pitchFamily="34" charset="0"/>
              </a:rPr>
              <a:t> est un pianiste reconnu, soliste, accompagnateur,  chambriste, professeur  de piano au Conservatoire de Saint-Claude, il enseigne également la pédagogie Martenot aux professeurs de piano, au sein du Centre Martenot Kleber, qu’il dirige.</a:t>
            </a:r>
            <a:endParaRPr lang="fr-FR" altLang="fr-FR" sz="562" dirty="0">
              <a:latin typeface="Tahoma" charset="0"/>
            </a:endParaRPr>
          </a:p>
          <a:p>
            <a:pPr eaLnBrk="1" hangingPunct="1">
              <a:spcBef>
                <a:spcPct val="0"/>
              </a:spcBef>
              <a:buClr>
                <a:schemeClr val="folHlink"/>
              </a:buClr>
              <a:buNone/>
            </a:pPr>
            <a:endParaRPr lang="fr-FR" altLang="fr-FR" sz="562" dirty="0">
              <a:latin typeface="Tahoma" charset="0"/>
            </a:endParaRPr>
          </a:p>
        </p:txBody>
      </p:sp>
      <p:grpSp>
        <p:nvGrpSpPr>
          <p:cNvPr id="111" name="Groupe 110">
            <a:extLst>
              <a:ext uri="{FF2B5EF4-FFF2-40B4-BE49-F238E27FC236}">
                <a16:creationId xmlns:a16="http://schemas.microsoft.com/office/drawing/2014/main" xmlns="" id="{8368CB54-0085-9375-EC77-2F15D32C6B3D}"/>
              </a:ext>
            </a:extLst>
          </p:cNvPr>
          <p:cNvGrpSpPr/>
          <p:nvPr/>
        </p:nvGrpSpPr>
        <p:grpSpPr>
          <a:xfrm rot="21356915">
            <a:off x="5365394" y="6085749"/>
            <a:ext cx="1422511" cy="1460370"/>
            <a:chOff x="5740669" y="5163232"/>
            <a:chExt cx="1237035" cy="1269958"/>
          </a:xfrm>
        </p:grpSpPr>
        <p:pic>
          <p:nvPicPr>
            <p:cNvPr id="40" name="Image 39">
              <a:extLst>
                <a:ext uri="{FF2B5EF4-FFF2-40B4-BE49-F238E27FC236}">
                  <a16:creationId xmlns:a16="http://schemas.microsoft.com/office/drawing/2014/main" xmlns="" id="{A217448C-A419-55AC-13A3-52E3140FF7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52" t="9700" r="19273" b="12971"/>
            <a:stretch/>
          </p:blipFill>
          <p:spPr>
            <a:xfrm>
              <a:off x="5862024" y="5305477"/>
              <a:ext cx="994326" cy="988200"/>
            </a:xfrm>
            <a:prstGeom prst="rect">
              <a:avLst/>
            </a:prstGeom>
          </p:spPr>
        </p:pic>
        <p:pic>
          <p:nvPicPr>
            <p:cNvPr id="109" name="Image 108" descr="Une image contenant texte, moniteur, clipart, appareil de cuisine&#10;&#10;Description générée automatiquement">
              <a:extLst>
                <a:ext uri="{FF2B5EF4-FFF2-40B4-BE49-F238E27FC236}">
                  <a16:creationId xmlns:a16="http://schemas.microsoft.com/office/drawing/2014/main" xmlns="" id="{BF97CB41-097B-6E27-87F0-18950EF29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599143">
              <a:off x="5724208" y="5179693"/>
              <a:ext cx="1269958" cy="1237035"/>
            </a:xfrm>
            <a:prstGeom prst="rect">
              <a:avLst/>
            </a:prstGeom>
          </p:spPr>
        </p:pic>
      </p:grpSp>
      <p:sp>
        <p:nvSpPr>
          <p:cNvPr id="25" name="ZoneTexte 24">
            <a:extLst>
              <a:ext uri="{FF2B5EF4-FFF2-40B4-BE49-F238E27FC236}">
                <a16:creationId xmlns:a16="http://schemas.microsoft.com/office/drawing/2014/main" xmlns="" id="{29F2DF54-AC7C-0374-562B-C71D28B6AED8}"/>
              </a:ext>
            </a:extLst>
          </p:cNvPr>
          <p:cNvSpPr txBox="1"/>
          <p:nvPr/>
        </p:nvSpPr>
        <p:spPr>
          <a:xfrm>
            <a:off x="6901223" y="6252333"/>
            <a:ext cx="3632827" cy="1334853"/>
          </a:xfrm>
          <a:prstGeom prst="rect">
            <a:avLst/>
          </a:prstGeom>
          <a:noFill/>
        </p:spPr>
        <p:txBody>
          <a:bodyPr wrap="square">
            <a:spAutoFit/>
          </a:bodyPr>
          <a:lstStyle/>
          <a:p>
            <a:pPr eaLnBrk="1" hangingPunct="1">
              <a:spcBef>
                <a:spcPct val="0"/>
              </a:spcBef>
              <a:buFontTx/>
              <a:buNone/>
            </a:pPr>
            <a:r>
              <a:rPr lang="fr-FR" altLang="fr-FR" b="1" dirty="0">
                <a:solidFill>
                  <a:srgbClr val="0870B7"/>
                </a:solidFill>
                <a:latin typeface="Chicola Smoothy" panose="02000500000000000000" pitchFamily="2" charset="0"/>
              </a:rPr>
              <a:t>Véronique Galliot</a:t>
            </a:r>
            <a:endParaRPr lang="fr-FR" altLang="fr-FR" sz="900" dirty="0">
              <a:solidFill>
                <a:srgbClr val="0870B7"/>
              </a:solidFill>
              <a:latin typeface="Chicola Smoothy" panose="02000500000000000000" pitchFamily="2" charset="0"/>
            </a:endParaRPr>
          </a:p>
          <a:p>
            <a:pPr eaLnBrk="1" hangingPunct="1">
              <a:spcBef>
                <a:spcPct val="0"/>
              </a:spcBef>
              <a:buClr>
                <a:schemeClr val="folHlink"/>
              </a:buClr>
              <a:buNone/>
            </a:pPr>
            <a:endParaRPr lang="fr-FR" altLang="fr-FR" sz="637" dirty="0">
              <a:latin typeface="Calibri" panose="020F0502020204030204" pitchFamily="34" charset="0"/>
            </a:endParaRPr>
          </a:p>
          <a:p>
            <a:pPr algn="just" eaLnBrk="1" hangingPunct="1">
              <a:spcBef>
                <a:spcPct val="0"/>
              </a:spcBef>
              <a:buClr>
                <a:schemeClr val="folHlink"/>
              </a:buClr>
              <a:buNone/>
            </a:pPr>
            <a:r>
              <a:rPr lang="fr-FR" altLang="fr-FR" sz="1000" dirty="0">
                <a:latin typeface="Calibri" panose="020F0502020204030204" pitchFamily="34" charset="0"/>
              </a:rPr>
              <a:t>Après 25 ans dans l’entreprise,  Véronique Galliot s’est formée </a:t>
            </a:r>
            <a:br>
              <a:rPr lang="fr-FR" altLang="fr-FR" sz="1000" dirty="0">
                <a:latin typeface="Calibri" panose="020F0502020204030204" pitchFamily="34" charset="0"/>
              </a:rPr>
            </a:br>
            <a:r>
              <a:rPr lang="fr-FR" altLang="fr-FR" sz="1000" dirty="0">
                <a:latin typeface="Calibri" panose="020F0502020204030204" pitchFamily="34" charset="0"/>
              </a:rPr>
              <a:t> à la pédagogie Martenot, tant en piano qu’en formation musicale. </a:t>
            </a:r>
            <a:br>
              <a:rPr lang="fr-FR" altLang="fr-FR" sz="1000" dirty="0">
                <a:latin typeface="Calibri" panose="020F0502020204030204" pitchFamily="34" charset="0"/>
              </a:rPr>
            </a:br>
            <a:r>
              <a:rPr lang="fr-FR" altLang="fr-FR" sz="1000" dirty="0">
                <a:latin typeface="Calibri" panose="020F0502020204030204" pitchFamily="34" charset="0"/>
              </a:rPr>
              <a:t>Elle a ouvert  en 2012 l’école de musique La Plage Musicale, aujourd’hui présente en Provence, et y développe de nombreux jeux pianistiques et de solfège, à découvrir en groupe.</a:t>
            </a:r>
          </a:p>
          <a:p>
            <a:pPr eaLnBrk="1" hangingPunct="1">
              <a:spcBef>
                <a:spcPct val="0"/>
              </a:spcBef>
              <a:buClr>
                <a:schemeClr val="folHlink"/>
              </a:buClr>
              <a:buNone/>
            </a:pPr>
            <a:endParaRPr lang="fr-FR" altLang="fr-FR" sz="637" dirty="0">
              <a:latin typeface="Tahoma" charset="0"/>
            </a:endParaRPr>
          </a:p>
        </p:txBody>
      </p:sp>
      <p:pic>
        <p:nvPicPr>
          <p:cNvPr id="95" name="Image 94">
            <a:extLst>
              <a:ext uri="{FF2B5EF4-FFF2-40B4-BE49-F238E27FC236}">
                <a16:creationId xmlns:a16="http://schemas.microsoft.com/office/drawing/2014/main" xmlns="" id="{F7A40641-9AE3-D041-A77E-7C150DEF85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48892">
            <a:off x="2553301" y="3754655"/>
            <a:ext cx="3038568" cy="1972033"/>
          </a:xfrm>
          <a:prstGeom prst="rect">
            <a:avLst/>
          </a:prstGeom>
        </p:spPr>
      </p:pic>
      <p:sp>
        <p:nvSpPr>
          <p:cNvPr id="38" name="Rectangle 2">
            <a:extLst>
              <a:ext uri="{FF2B5EF4-FFF2-40B4-BE49-F238E27FC236}">
                <a16:creationId xmlns:a16="http://schemas.microsoft.com/office/drawing/2014/main" xmlns="" id="{E9BFB4A0-DF54-7E84-7762-A21F161F77CF}"/>
              </a:ext>
            </a:extLst>
          </p:cNvPr>
          <p:cNvSpPr>
            <a:spLocks noChangeArrowheads="1"/>
          </p:cNvSpPr>
          <p:nvPr/>
        </p:nvSpPr>
        <p:spPr bwMode="auto">
          <a:xfrm>
            <a:off x="3208793" y="35159"/>
            <a:ext cx="1919277" cy="403663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Clr>
                <a:srgbClr val="E7B7E4"/>
              </a:buClr>
              <a:buFont typeface="Wingdings" charset="2"/>
              <a:buNone/>
            </a:pPr>
            <a:endParaRPr lang="fr-FR" altLang="fr-FR" sz="562">
              <a:latin typeface="Tahoma" charset="0"/>
            </a:endParaRPr>
          </a:p>
        </p:txBody>
      </p:sp>
      <p:pic>
        <p:nvPicPr>
          <p:cNvPr id="49" name="Image 48">
            <a:extLst>
              <a:ext uri="{FF2B5EF4-FFF2-40B4-BE49-F238E27FC236}">
                <a16:creationId xmlns:a16="http://schemas.microsoft.com/office/drawing/2014/main" xmlns="" id="{3DB44DFA-4309-284B-23C6-9015DE347B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66444">
            <a:off x="2343856" y="1566964"/>
            <a:ext cx="3027743" cy="2574770"/>
          </a:xfrm>
          <a:prstGeom prst="rect">
            <a:avLst/>
          </a:prstGeom>
        </p:spPr>
      </p:pic>
      <p:sp>
        <p:nvSpPr>
          <p:cNvPr id="37" name="ZoneTexte 36">
            <a:extLst>
              <a:ext uri="{FF2B5EF4-FFF2-40B4-BE49-F238E27FC236}">
                <a16:creationId xmlns:a16="http://schemas.microsoft.com/office/drawing/2014/main" xmlns="" id="{952823C3-ED98-BAA4-977E-D3545CC49671}"/>
              </a:ext>
            </a:extLst>
          </p:cNvPr>
          <p:cNvSpPr txBox="1"/>
          <p:nvPr/>
        </p:nvSpPr>
        <p:spPr>
          <a:xfrm>
            <a:off x="179629" y="376519"/>
            <a:ext cx="2220775" cy="2451953"/>
          </a:xfrm>
          <a:prstGeom prst="rect">
            <a:avLst/>
          </a:prstGeom>
          <a:noFill/>
        </p:spPr>
        <p:txBody>
          <a:bodyPr wrap="square">
            <a:spAutoFit/>
          </a:bodyPr>
          <a:lstStyle/>
          <a:p>
            <a:pPr algn="ctr">
              <a:lnSpc>
                <a:spcPts val="1400"/>
              </a:lnSpc>
              <a:spcAft>
                <a:spcPts val="239"/>
              </a:spcAft>
            </a:pPr>
            <a:r>
              <a:rPr lang="fr-FR" sz="1200" dirty="0">
                <a:solidFill>
                  <a:srgbClr val="1D71B8"/>
                </a:solidFill>
                <a:latin typeface="+mj-lt"/>
              </a:rPr>
              <a:t>Nos séjours se déroulent </a:t>
            </a:r>
            <a:br>
              <a:rPr lang="fr-FR" sz="1200" dirty="0">
                <a:solidFill>
                  <a:srgbClr val="1D71B8"/>
                </a:solidFill>
                <a:latin typeface="+mj-lt"/>
              </a:rPr>
            </a:br>
            <a:r>
              <a:rPr lang="fr-FR" sz="1200" dirty="0">
                <a:solidFill>
                  <a:srgbClr val="1D71B8"/>
                </a:solidFill>
                <a:latin typeface="+mj-lt"/>
              </a:rPr>
              <a:t>à Châteauneuf-du-pape, en plein village médiéval, au milieu des vignes, avec une vue superbe sur le vieux château et le village. </a:t>
            </a:r>
          </a:p>
          <a:p>
            <a:pPr algn="ctr">
              <a:lnSpc>
                <a:spcPts val="1400"/>
              </a:lnSpc>
              <a:spcAft>
                <a:spcPts val="239"/>
              </a:spcAft>
            </a:pPr>
            <a:r>
              <a:rPr lang="fr-FR" sz="1200" dirty="0">
                <a:solidFill>
                  <a:srgbClr val="1D71B8"/>
                </a:solidFill>
                <a:latin typeface="+mj-lt"/>
              </a:rPr>
              <a:t>Nous mettons à votre disposition plusieurs salles de musique, </a:t>
            </a:r>
            <a:br>
              <a:rPr lang="fr-FR" sz="1200" dirty="0">
                <a:solidFill>
                  <a:srgbClr val="1D71B8"/>
                </a:solidFill>
                <a:latin typeface="+mj-lt"/>
              </a:rPr>
            </a:br>
            <a:r>
              <a:rPr lang="fr-FR" sz="1200" dirty="0">
                <a:solidFill>
                  <a:srgbClr val="1D71B8"/>
                </a:solidFill>
                <a:latin typeface="+mj-lt"/>
              </a:rPr>
              <a:t>avec de nombreux pianos.</a:t>
            </a:r>
          </a:p>
          <a:p>
            <a:pPr algn="ctr">
              <a:lnSpc>
                <a:spcPts val="1194"/>
              </a:lnSpc>
              <a:spcAft>
                <a:spcPts val="239"/>
              </a:spcAft>
            </a:pPr>
            <a:endParaRPr lang="fr-FR" sz="1000" dirty="0">
              <a:solidFill>
                <a:srgbClr val="1D71B8"/>
              </a:solidFill>
              <a:latin typeface="+mj-lt"/>
            </a:endParaRPr>
          </a:p>
          <a:p>
            <a:pPr>
              <a:lnSpc>
                <a:spcPts val="1194"/>
              </a:lnSpc>
              <a:spcAft>
                <a:spcPts val="239"/>
              </a:spcAft>
            </a:pPr>
            <a:endParaRPr lang="fr-FR" sz="1034" dirty="0">
              <a:solidFill>
                <a:srgbClr val="1D71B8"/>
              </a:solidFill>
              <a:latin typeface="+mj-lt"/>
            </a:endParaRPr>
          </a:p>
          <a:p>
            <a:pPr>
              <a:lnSpc>
                <a:spcPts val="1194"/>
              </a:lnSpc>
              <a:spcAft>
                <a:spcPts val="239"/>
              </a:spcAft>
            </a:pPr>
            <a:endParaRPr lang="fr-FR" sz="1034" dirty="0">
              <a:solidFill>
                <a:srgbClr val="1D71B8"/>
              </a:solidFill>
              <a:latin typeface="+mj-lt"/>
            </a:endParaRPr>
          </a:p>
          <a:p>
            <a:pPr>
              <a:lnSpc>
                <a:spcPts val="1194"/>
              </a:lnSpc>
              <a:spcAft>
                <a:spcPts val="239"/>
              </a:spcAft>
            </a:pPr>
            <a:r>
              <a:rPr lang="fr-FR" sz="1034" dirty="0">
                <a:solidFill>
                  <a:srgbClr val="1D71B8"/>
                </a:solidFill>
                <a:latin typeface="+mj-lt"/>
              </a:rPr>
              <a:t> </a:t>
            </a:r>
          </a:p>
          <a:p>
            <a:pPr algn="ctr">
              <a:lnSpc>
                <a:spcPts val="1194"/>
              </a:lnSpc>
              <a:spcAft>
                <a:spcPts val="239"/>
              </a:spcAft>
            </a:pPr>
            <a:endParaRPr lang="fr-FR" sz="1034" dirty="0">
              <a:solidFill>
                <a:srgbClr val="1D71B8"/>
              </a:solidFill>
              <a:latin typeface="+mj-lt"/>
            </a:endParaRPr>
          </a:p>
        </p:txBody>
      </p:sp>
      <p:pic>
        <p:nvPicPr>
          <p:cNvPr id="54" name="Image 53" descr="Une image contenant texte&#10;&#10;Description générée automatiquement">
            <a:extLst>
              <a:ext uri="{FF2B5EF4-FFF2-40B4-BE49-F238E27FC236}">
                <a16:creationId xmlns:a16="http://schemas.microsoft.com/office/drawing/2014/main" xmlns="" id="{FD8A4088-3E4B-D31B-35EE-6DDDDF8709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5345" y="1919447"/>
            <a:ext cx="409787" cy="565073"/>
          </a:xfrm>
          <a:prstGeom prst="rect">
            <a:avLst/>
          </a:prstGeom>
        </p:spPr>
      </p:pic>
      <p:sp>
        <p:nvSpPr>
          <p:cNvPr id="3" name="ZoneTexte 2">
            <a:extLst>
              <a:ext uri="{FF2B5EF4-FFF2-40B4-BE49-F238E27FC236}">
                <a16:creationId xmlns:a16="http://schemas.microsoft.com/office/drawing/2014/main" xmlns="" id="{18395CD4-53B1-84E2-C6B6-3D1B4A80FE11}"/>
              </a:ext>
            </a:extLst>
          </p:cNvPr>
          <p:cNvSpPr txBox="1"/>
          <p:nvPr/>
        </p:nvSpPr>
        <p:spPr>
          <a:xfrm>
            <a:off x="7396631" y="801278"/>
            <a:ext cx="3295182" cy="361637"/>
          </a:xfrm>
          <a:prstGeom prst="rect">
            <a:avLst/>
          </a:prstGeom>
          <a:noFill/>
        </p:spPr>
        <p:txBody>
          <a:bodyPr wrap="square">
            <a:spAutoFit/>
          </a:bodyPr>
          <a:lstStyle/>
          <a:p>
            <a:pPr>
              <a:lnSpc>
                <a:spcPts val="2228"/>
              </a:lnSpc>
              <a:spcBef>
                <a:spcPct val="0"/>
              </a:spcBef>
              <a:spcAft>
                <a:spcPts val="477"/>
              </a:spcAft>
            </a:pPr>
            <a:r>
              <a:rPr lang="fr-FR" altLang="fr-FR" b="1" dirty="0">
                <a:solidFill>
                  <a:srgbClr val="0870B7"/>
                </a:solidFill>
                <a:latin typeface="Bebas Kai" panose="04050603020B02020204" pitchFamily="82" charset="0"/>
              </a:rPr>
              <a:t>LE solfège, même pas peur !</a:t>
            </a:r>
            <a:endParaRPr lang="fr-FR" altLang="fr-FR" sz="300" b="1" dirty="0">
              <a:solidFill>
                <a:srgbClr val="0870B7"/>
              </a:solidFill>
              <a:latin typeface="Bebas Kai" panose="04050603020B02020204" pitchFamily="82" charset="0"/>
            </a:endParaRPr>
          </a:p>
        </p:txBody>
      </p:sp>
      <p:sp>
        <p:nvSpPr>
          <p:cNvPr id="17" name="ZoneTexte 16">
            <a:extLst>
              <a:ext uri="{FF2B5EF4-FFF2-40B4-BE49-F238E27FC236}">
                <a16:creationId xmlns:a16="http://schemas.microsoft.com/office/drawing/2014/main" xmlns="" id="{8EF2C350-1703-C300-1E0A-A66E37775032}"/>
              </a:ext>
            </a:extLst>
          </p:cNvPr>
          <p:cNvSpPr txBox="1"/>
          <p:nvPr/>
        </p:nvSpPr>
        <p:spPr>
          <a:xfrm rot="589777">
            <a:off x="6690585" y="5494962"/>
            <a:ext cx="648592" cy="263790"/>
          </a:xfrm>
          <a:prstGeom prst="rect">
            <a:avLst/>
          </a:prstGeom>
          <a:noFill/>
        </p:spPr>
        <p:txBody>
          <a:bodyPr wrap="square">
            <a:spAutoFit/>
          </a:bodyPr>
          <a:lstStyle/>
          <a:p>
            <a:pPr algn="ctr"/>
            <a:r>
              <a:rPr lang="fr-FR" sz="1114" dirty="0">
                <a:solidFill>
                  <a:srgbClr val="0870B7"/>
                </a:solidFill>
                <a:latin typeface="Chicola Smoothy" panose="02000500000000000000" pitchFamily="2" charset="0"/>
              </a:rPr>
              <a:t>Rythme</a:t>
            </a:r>
            <a:endParaRPr lang="fr-FR" sz="1432" dirty="0">
              <a:solidFill>
                <a:srgbClr val="0870B7"/>
              </a:solidFill>
              <a:latin typeface="Chicola Smoothy" panose="02000500000000000000" pitchFamily="2" charset="0"/>
            </a:endParaRPr>
          </a:p>
        </p:txBody>
      </p:sp>
      <p:sp>
        <p:nvSpPr>
          <p:cNvPr id="21" name="ZoneTexte 20">
            <a:extLst>
              <a:ext uri="{FF2B5EF4-FFF2-40B4-BE49-F238E27FC236}">
                <a16:creationId xmlns:a16="http://schemas.microsoft.com/office/drawing/2014/main" xmlns="" id="{E2BD56E7-DC7E-A578-7F18-E9F18D9BC87C}"/>
              </a:ext>
            </a:extLst>
          </p:cNvPr>
          <p:cNvSpPr txBox="1"/>
          <p:nvPr/>
        </p:nvSpPr>
        <p:spPr>
          <a:xfrm rot="200241">
            <a:off x="7156821" y="4977114"/>
            <a:ext cx="648592" cy="233397"/>
          </a:xfrm>
          <a:prstGeom prst="rect">
            <a:avLst/>
          </a:prstGeom>
          <a:noFill/>
        </p:spPr>
        <p:txBody>
          <a:bodyPr wrap="square">
            <a:spAutoFit/>
          </a:bodyPr>
          <a:lstStyle/>
          <a:p>
            <a:pPr algn="ctr">
              <a:lnSpc>
                <a:spcPts val="1100"/>
              </a:lnSpc>
            </a:pPr>
            <a:r>
              <a:rPr lang="fr-FR" sz="1114" dirty="0">
                <a:solidFill>
                  <a:srgbClr val="0870B7"/>
                </a:solidFill>
                <a:latin typeface="Chicola Smoothy" panose="02000500000000000000" pitchFamily="2" charset="0"/>
              </a:rPr>
              <a:t>Clavier</a:t>
            </a:r>
            <a:endParaRPr lang="fr-FR" sz="1432" dirty="0">
              <a:solidFill>
                <a:srgbClr val="0870B7"/>
              </a:solidFill>
              <a:latin typeface="Chicola Smoothy" panose="02000500000000000000" pitchFamily="2" charset="0"/>
            </a:endParaRPr>
          </a:p>
        </p:txBody>
      </p:sp>
      <p:sp>
        <p:nvSpPr>
          <p:cNvPr id="33" name="ZoneTexte 32">
            <a:extLst>
              <a:ext uri="{FF2B5EF4-FFF2-40B4-BE49-F238E27FC236}">
                <a16:creationId xmlns:a16="http://schemas.microsoft.com/office/drawing/2014/main" xmlns="" id="{3935CAF1-BFE1-405D-510A-B537687B36D8}"/>
              </a:ext>
            </a:extLst>
          </p:cNvPr>
          <p:cNvSpPr txBox="1"/>
          <p:nvPr/>
        </p:nvSpPr>
        <p:spPr>
          <a:xfrm rot="155008">
            <a:off x="6947516" y="4321820"/>
            <a:ext cx="1391865" cy="263790"/>
          </a:xfrm>
          <a:prstGeom prst="rect">
            <a:avLst/>
          </a:prstGeom>
          <a:noFill/>
        </p:spPr>
        <p:txBody>
          <a:bodyPr wrap="square">
            <a:spAutoFit/>
          </a:bodyPr>
          <a:lstStyle/>
          <a:p>
            <a:pPr algn="ctr"/>
            <a:r>
              <a:rPr lang="fr-FR" sz="1114" dirty="0">
                <a:solidFill>
                  <a:srgbClr val="0870B7"/>
                </a:solidFill>
                <a:latin typeface="Chicola Smoothy" panose="02000500000000000000" pitchFamily="2" charset="0"/>
              </a:rPr>
              <a:t>Polyphonie</a:t>
            </a:r>
            <a:endParaRPr lang="fr-FR" sz="1432" dirty="0">
              <a:solidFill>
                <a:srgbClr val="0870B7"/>
              </a:solidFill>
              <a:latin typeface="Chicola Smoothy" panose="02000500000000000000" pitchFamily="2" charset="0"/>
            </a:endParaRPr>
          </a:p>
        </p:txBody>
      </p:sp>
      <p:sp>
        <p:nvSpPr>
          <p:cNvPr id="39" name="ZoneTexte 38">
            <a:extLst>
              <a:ext uri="{FF2B5EF4-FFF2-40B4-BE49-F238E27FC236}">
                <a16:creationId xmlns:a16="http://schemas.microsoft.com/office/drawing/2014/main" xmlns="" id="{7E517B06-2E99-883E-65F3-9E26E7D6E915}"/>
              </a:ext>
            </a:extLst>
          </p:cNvPr>
          <p:cNvSpPr txBox="1"/>
          <p:nvPr/>
        </p:nvSpPr>
        <p:spPr>
          <a:xfrm rot="476970">
            <a:off x="5901747" y="4797822"/>
            <a:ext cx="981014" cy="312714"/>
          </a:xfrm>
          <a:prstGeom prst="rect">
            <a:avLst/>
          </a:prstGeom>
          <a:noFill/>
        </p:spPr>
        <p:txBody>
          <a:bodyPr wrap="square">
            <a:spAutoFit/>
          </a:bodyPr>
          <a:lstStyle/>
          <a:p>
            <a:pPr algn="ctr"/>
            <a:r>
              <a:rPr lang="fr-FR" sz="1432" dirty="0">
                <a:solidFill>
                  <a:srgbClr val="0870B7"/>
                </a:solidFill>
                <a:latin typeface="Chicola Smoothy" panose="02000500000000000000" pitchFamily="2" charset="0"/>
              </a:rPr>
              <a:t>Jeu libre</a:t>
            </a:r>
          </a:p>
        </p:txBody>
      </p:sp>
      <p:sp>
        <p:nvSpPr>
          <p:cNvPr id="43" name="ZoneTexte 42">
            <a:extLst>
              <a:ext uri="{FF2B5EF4-FFF2-40B4-BE49-F238E27FC236}">
                <a16:creationId xmlns:a16="http://schemas.microsoft.com/office/drawing/2014/main" xmlns="" id="{9958097A-23E4-09EB-6445-3B3C9C1DF6D2}"/>
              </a:ext>
            </a:extLst>
          </p:cNvPr>
          <p:cNvSpPr txBox="1"/>
          <p:nvPr/>
        </p:nvSpPr>
        <p:spPr>
          <a:xfrm rot="21347296">
            <a:off x="7072994" y="3796873"/>
            <a:ext cx="991946" cy="263789"/>
          </a:xfrm>
          <a:prstGeom prst="rect">
            <a:avLst/>
          </a:prstGeom>
          <a:noFill/>
        </p:spPr>
        <p:txBody>
          <a:bodyPr wrap="square">
            <a:spAutoFit/>
          </a:bodyPr>
          <a:lstStyle/>
          <a:p>
            <a:pPr algn="ctr"/>
            <a:r>
              <a:rPr lang="fr-FR" sz="1114" dirty="0">
                <a:solidFill>
                  <a:srgbClr val="0870B7"/>
                </a:solidFill>
                <a:latin typeface="Chicola Smoothy" panose="02000500000000000000" pitchFamily="2" charset="0"/>
              </a:rPr>
              <a:t>improvisation</a:t>
            </a:r>
            <a:endParaRPr lang="fr-FR" sz="1432" dirty="0">
              <a:solidFill>
                <a:srgbClr val="0870B7"/>
              </a:solidFill>
              <a:latin typeface="Chicola Smoothy" panose="02000500000000000000" pitchFamily="2" charset="0"/>
            </a:endParaRPr>
          </a:p>
        </p:txBody>
      </p:sp>
      <p:sp>
        <p:nvSpPr>
          <p:cNvPr id="5" name="ZoneTexte 4">
            <a:extLst>
              <a:ext uri="{FF2B5EF4-FFF2-40B4-BE49-F238E27FC236}">
                <a16:creationId xmlns:a16="http://schemas.microsoft.com/office/drawing/2014/main" xmlns="" id="{6F674DFA-9D7C-C0C4-E1B8-E5FC295505DE}"/>
              </a:ext>
            </a:extLst>
          </p:cNvPr>
          <p:cNvSpPr txBox="1"/>
          <p:nvPr/>
        </p:nvSpPr>
        <p:spPr>
          <a:xfrm rot="21097984">
            <a:off x="5159780" y="2980724"/>
            <a:ext cx="3160741" cy="698268"/>
          </a:xfrm>
          <a:prstGeom prst="rect">
            <a:avLst/>
          </a:prstGeom>
          <a:noFill/>
        </p:spPr>
        <p:txBody>
          <a:bodyPr wrap="square">
            <a:spAutoFit/>
          </a:bodyPr>
          <a:lstStyle/>
          <a:p>
            <a:pPr algn="ctr">
              <a:lnSpc>
                <a:spcPts val="2300"/>
              </a:lnSpc>
              <a:spcBef>
                <a:spcPct val="0"/>
              </a:spcBef>
              <a:spcAft>
                <a:spcPts val="477"/>
              </a:spcAft>
            </a:pPr>
            <a:r>
              <a:rPr lang="fr-FR" altLang="fr-FR" sz="4800" b="1" dirty="0">
                <a:solidFill>
                  <a:srgbClr val="0870B7"/>
                </a:solidFill>
                <a:latin typeface="Chicola Smoothy" panose="02000500000000000000" pitchFamily="2" charset="0"/>
              </a:rPr>
              <a:t>Découvrir</a:t>
            </a:r>
            <a:r>
              <a:rPr lang="fr-FR" altLang="fr-FR" b="1" dirty="0">
                <a:solidFill>
                  <a:srgbClr val="0870B7"/>
                </a:solidFill>
                <a:latin typeface="Chicola Smoothy" panose="02000500000000000000" pitchFamily="2" charset="0"/>
              </a:rPr>
              <a:t> </a:t>
            </a:r>
            <a:r>
              <a:rPr lang="fr-FR" altLang="fr-FR" sz="1000" b="1" dirty="0">
                <a:solidFill>
                  <a:srgbClr val="0870B7"/>
                </a:solidFill>
                <a:latin typeface="Chicola Smoothy" panose="02000500000000000000" pitchFamily="2" charset="0"/>
              </a:rPr>
              <a:t/>
            </a:r>
            <a:br>
              <a:rPr lang="fr-FR" altLang="fr-FR" sz="1000" b="1" dirty="0">
                <a:solidFill>
                  <a:srgbClr val="0870B7"/>
                </a:solidFill>
                <a:latin typeface="Chicola Smoothy" panose="02000500000000000000" pitchFamily="2" charset="0"/>
              </a:rPr>
            </a:br>
            <a:r>
              <a:rPr lang="fr-FR" altLang="fr-FR" sz="2400" b="1" dirty="0">
                <a:solidFill>
                  <a:srgbClr val="0870B7"/>
                </a:solidFill>
                <a:latin typeface="Bebas Kai" panose="04050603020B02020204" pitchFamily="82" charset="0"/>
              </a:rPr>
              <a:t>de</a:t>
            </a:r>
            <a:r>
              <a:rPr lang="fr-FR" altLang="fr-FR" sz="1000" b="1" dirty="0">
                <a:solidFill>
                  <a:srgbClr val="0870B7"/>
                </a:solidFill>
                <a:latin typeface="Bebas Kai" panose="04050603020B02020204" pitchFamily="82" charset="0"/>
              </a:rPr>
              <a:t> </a:t>
            </a:r>
            <a:r>
              <a:rPr lang="fr-FR" altLang="fr-FR" sz="2400" b="1" dirty="0">
                <a:solidFill>
                  <a:srgbClr val="0870B7"/>
                </a:solidFill>
                <a:latin typeface="Bebas Kai" panose="04050603020B02020204" pitchFamily="82" charset="0"/>
              </a:rPr>
              <a:t>nouveaux</a:t>
            </a:r>
            <a:r>
              <a:rPr lang="fr-FR" altLang="fr-FR" sz="1000" b="1" dirty="0">
                <a:solidFill>
                  <a:srgbClr val="0870B7"/>
                </a:solidFill>
                <a:latin typeface="Bebas Kai" panose="04050603020B02020204" pitchFamily="82" charset="0"/>
              </a:rPr>
              <a:t> </a:t>
            </a:r>
            <a:r>
              <a:rPr lang="fr-FR" altLang="fr-FR" sz="2400" b="1" dirty="0">
                <a:solidFill>
                  <a:srgbClr val="0870B7"/>
                </a:solidFill>
                <a:latin typeface="Bebas Kai" panose="04050603020B02020204" pitchFamily="82" charset="0"/>
              </a:rPr>
              <a:t>horizons</a:t>
            </a:r>
            <a:endParaRPr lang="fr-FR" altLang="fr-FR" sz="400" b="1" dirty="0">
              <a:solidFill>
                <a:srgbClr val="0870B7"/>
              </a:solidFill>
              <a:latin typeface="Bebas Kai" panose="04050603020B02020204" pitchFamily="82" charset="0"/>
            </a:endParaRPr>
          </a:p>
        </p:txBody>
      </p:sp>
      <p:sp>
        <p:nvSpPr>
          <p:cNvPr id="6" name="ZoneTexte 5">
            <a:extLst>
              <a:ext uri="{FF2B5EF4-FFF2-40B4-BE49-F238E27FC236}">
                <a16:creationId xmlns:a16="http://schemas.microsoft.com/office/drawing/2014/main" xmlns="" id="{1BC5EE50-F256-0A1B-C516-DB7715A94E2E}"/>
              </a:ext>
            </a:extLst>
          </p:cNvPr>
          <p:cNvSpPr txBox="1"/>
          <p:nvPr/>
        </p:nvSpPr>
        <p:spPr>
          <a:xfrm>
            <a:off x="8364386" y="3061890"/>
            <a:ext cx="2162785" cy="2851486"/>
          </a:xfrm>
          <a:prstGeom prst="rect">
            <a:avLst/>
          </a:prstGeom>
          <a:noFill/>
        </p:spPr>
        <p:txBody>
          <a:bodyPr wrap="square">
            <a:spAutoFit/>
          </a:bodyPr>
          <a:lstStyle/>
          <a:p>
            <a:pPr>
              <a:lnSpc>
                <a:spcPts val="1100"/>
              </a:lnSpc>
              <a:spcAft>
                <a:spcPts val="1200"/>
              </a:spcAft>
            </a:pPr>
            <a:r>
              <a:rPr lang="fr-FR" sz="1100" dirty="0">
                <a:latin typeface="+mj-lt"/>
              </a:rPr>
              <a:t>ET TOUT CELA REUNI :</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Jeux </a:t>
            </a:r>
            <a:r>
              <a:rPr lang="fr-FR" sz="1100" dirty="0">
                <a:latin typeface="+mj-lt"/>
              </a:rPr>
              <a:t>: connaissance du clavier </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Improvisations : </a:t>
            </a:r>
            <a:r>
              <a:rPr lang="fr-FR" sz="1100" dirty="0">
                <a:latin typeface="+mj-lt"/>
              </a:rPr>
              <a:t>seul et à plusieurs</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Airs connus et mélodies au piano : </a:t>
            </a:r>
            <a:r>
              <a:rPr lang="fr-FR" sz="1100" dirty="0">
                <a:latin typeface="+mj-lt"/>
              </a:rPr>
              <a:t>mise en œuvre de partitions et technique pianistique </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Accompagnement </a:t>
            </a:r>
            <a:r>
              <a:rPr lang="fr-FR" sz="1100" dirty="0">
                <a:latin typeface="+mj-lt"/>
              </a:rPr>
              <a:t>de chansons</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Rythme :</a:t>
            </a:r>
            <a:r>
              <a:rPr lang="fr-FR" sz="1100" dirty="0">
                <a:latin typeface="+mj-lt"/>
              </a:rPr>
              <a:t> approche corporelle</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Postures : </a:t>
            </a:r>
            <a:r>
              <a:rPr lang="fr-FR" sz="1100" dirty="0">
                <a:latin typeface="+mj-lt"/>
              </a:rPr>
              <a:t>les bonnes au piano !</a:t>
            </a:r>
          </a:p>
          <a:p>
            <a:pPr marL="108000" indent="-108000">
              <a:lnSpc>
                <a:spcPts val="1100"/>
              </a:lnSpc>
              <a:spcAft>
                <a:spcPts val="1000"/>
              </a:spcAft>
              <a:buClr>
                <a:srgbClr val="2F5597"/>
              </a:buClr>
              <a:buFont typeface="Arial" panose="020B0604020202020204" pitchFamily="34" charset="0"/>
              <a:buChar char="•"/>
            </a:pPr>
            <a:r>
              <a:rPr lang="fr-FR" sz="1100" dirty="0">
                <a:latin typeface="Chicola Smoothy" panose="02000500000000000000" pitchFamily="2" charset="0"/>
              </a:rPr>
              <a:t>Un peu de jazz, ça vous dit ?</a:t>
            </a:r>
            <a:r>
              <a:rPr lang="fr-FR" sz="1100" dirty="0">
                <a:latin typeface="+mj-lt"/>
              </a:rPr>
              <a:t> Ah ! On respire au piano …</a:t>
            </a:r>
          </a:p>
        </p:txBody>
      </p:sp>
      <p:sp>
        <p:nvSpPr>
          <p:cNvPr id="7" name="ZoneTexte 6">
            <a:extLst>
              <a:ext uri="{FF2B5EF4-FFF2-40B4-BE49-F238E27FC236}">
                <a16:creationId xmlns:a16="http://schemas.microsoft.com/office/drawing/2014/main" xmlns="" id="{0EEC6CF5-78AD-B9EB-063A-15B47055FEA5}"/>
              </a:ext>
            </a:extLst>
          </p:cNvPr>
          <p:cNvSpPr txBox="1"/>
          <p:nvPr/>
        </p:nvSpPr>
        <p:spPr>
          <a:xfrm>
            <a:off x="7458414" y="1133848"/>
            <a:ext cx="2182371" cy="1374735"/>
          </a:xfrm>
          <a:prstGeom prst="rect">
            <a:avLst/>
          </a:prstGeom>
          <a:noFill/>
        </p:spPr>
        <p:txBody>
          <a:bodyPr wrap="square">
            <a:spAutoFit/>
          </a:bodyPr>
          <a:lstStyle/>
          <a:p>
            <a:pPr algn="ctr">
              <a:lnSpc>
                <a:spcPts val="1194"/>
              </a:lnSpc>
              <a:spcAft>
                <a:spcPts val="400"/>
              </a:spcAft>
            </a:pPr>
            <a:r>
              <a:rPr lang="fr-FR" sz="1100" dirty="0">
                <a:latin typeface="+mj-lt"/>
              </a:rPr>
              <a:t>Au cours de ces stages, les notions de solfège seront enseignées au travers de la pédagogie Martenot, l’équivalent de la pédagogie « Montessori » pour la musique</a:t>
            </a:r>
          </a:p>
          <a:p>
            <a:pPr algn="ctr">
              <a:lnSpc>
                <a:spcPts val="1194"/>
              </a:lnSpc>
              <a:spcAft>
                <a:spcPts val="400"/>
              </a:spcAft>
            </a:pPr>
            <a:r>
              <a:rPr lang="fr-FR" sz="1100" dirty="0">
                <a:latin typeface="+mj-lt"/>
              </a:rPr>
              <a:t>Approche sensorielle et fondée sur le jeu, l’écoute, la détente et la bienveillance</a:t>
            </a:r>
          </a:p>
        </p:txBody>
      </p:sp>
      <p:sp>
        <p:nvSpPr>
          <p:cNvPr id="8" name="ZoneTexte 7">
            <a:extLst>
              <a:ext uri="{FF2B5EF4-FFF2-40B4-BE49-F238E27FC236}">
                <a16:creationId xmlns:a16="http://schemas.microsoft.com/office/drawing/2014/main" xmlns="" id="{12741C2D-BF64-BAEB-B5E3-D6AEB3DB86F2}"/>
              </a:ext>
            </a:extLst>
          </p:cNvPr>
          <p:cNvSpPr txBox="1"/>
          <p:nvPr/>
        </p:nvSpPr>
        <p:spPr>
          <a:xfrm>
            <a:off x="8375460" y="2687429"/>
            <a:ext cx="2243628" cy="361637"/>
          </a:xfrm>
          <a:prstGeom prst="rect">
            <a:avLst/>
          </a:prstGeom>
          <a:noFill/>
        </p:spPr>
        <p:txBody>
          <a:bodyPr wrap="square">
            <a:spAutoFit/>
          </a:bodyPr>
          <a:lstStyle/>
          <a:p>
            <a:pPr defTabSz="0">
              <a:lnSpc>
                <a:spcPts val="2228"/>
              </a:lnSpc>
              <a:spcBef>
                <a:spcPct val="0"/>
              </a:spcBef>
              <a:spcAft>
                <a:spcPts val="477"/>
              </a:spcAft>
            </a:pPr>
            <a:r>
              <a:rPr lang="fr-FR" altLang="fr-FR" b="1" dirty="0">
                <a:solidFill>
                  <a:srgbClr val="0870B7"/>
                </a:solidFill>
                <a:latin typeface="Bebas Kai" panose="04050603020B02020204" pitchFamily="82" charset="0"/>
              </a:rPr>
              <a:t>pour commencer</a:t>
            </a:r>
            <a:endParaRPr lang="fr-FR" altLang="fr-FR" sz="300" b="1" dirty="0">
              <a:solidFill>
                <a:srgbClr val="0870B7"/>
              </a:solidFill>
              <a:latin typeface="Bebas Kai" panose="04050603020B02020204" pitchFamily="82" charset="0"/>
            </a:endParaRPr>
          </a:p>
        </p:txBody>
      </p:sp>
      <p:sp>
        <p:nvSpPr>
          <p:cNvPr id="2" name="ZoneTexte 1">
            <a:extLst>
              <a:ext uri="{FF2B5EF4-FFF2-40B4-BE49-F238E27FC236}">
                <a16:creationId xmlns:a16="http://schemas.microsoft.com/office/drawing/2014/main" xmlns="" id="{17576903-73CF-AF16-5561-3C099CEB7B3C}"/>
              </a:ext>
            </a:extLst>
          </p:cNvPr>
          <p:cNvSpPr txBox="1"/>
          <p:nvPr/>
        </p:nvSpPr>
        <p:spPr>
          <a:xfrm>
            <a:off x="24527" y="2059651"/>
            <a:ext cx="2264279" cy="3983398"/>
          </a:xfrm>
          <a:prstGeom prst="rect">
            <a:avLst/>
          </a:prstGeom>
          <a:noFill/>
        </p:spPr>
        <p:txBody>
          <a:bodyPr wrap="square">
            <a:spAutoFit/>
          </a:bodyPr>
          <a:lstStyle/>
          <a:p>
            <a:pPr eaLnBrk="1" hangingPunct="1">
              <a:spcBef>
                <a:spcPct val="0"/>
              </a:spcBef>
              <a:buFontTx/>
              <a:buNone/>
            </a:pPr>
            <a:r>
              <a:rPr lang="fr-FR" altLang="fr-FR" b="1" dirty="0">
                <a:solidFill>
                  <a:srgbClr val="1D71B8"/>
                </a:solidFill>
                <a:latin typeface="Bebas Kai" panose="04050603020B02020204" pitchFamily="82" charset="0"/>
              </a:rPr>
              <a:t>APPROCHE </a:t>
            </a:r>
            <a:r>
              <a:rPr lang="fr-FR" altLang="fr-FR" sz="800" b="1" dirty="0">
                <a:solidFill>
                  <a:srgbClr val="1D71B8"/>
                </a:solidFill>
                <a:latin typeface="Bebas Kai" panose="04050603020B02020204" pitchFamily="82" charset="0"/>
              </a:rPr>
              <a:t> </a:t>
            </a:r>
            <a:r>
              <a:rPr lang="fr-FR" altLang="fr-FR" b="1" dirty="0">
                <a:solidFill>
                  <a:srgbClr val="1D71B8"/>
                </a:solidFill>
                <a:latin typeface="Bebas Kai" panose="04050603020B02020204" pitchFamily="82" charset="0"/>
              </a:rPr>
              <a:t>du</a:t>
            </a:r>
            <a:r>
              <a:rPr lang="fr-FR" altLang="fr-FR" sz="800" b="1" dirty="0">
                <a:solidFill>
                  <a:srgbClr val="1D71B8"/>
                </a:solidFill>
                <a:latin typeface="Bebas Kai" panose="04050603020B02020204" pitchFamily="82" charset="0"/>
              </a:rPr>
              <a:t> </a:t>
            </a:r>
            <a:r>
              <a:rPr lang="fr-FR" altLang="fr-FR" b="1" dirty="0">
                <a:solidFill>
                  <a:srgbClr val="1D71B8"/>
                </a:solidFill>
                <a:latin typeface="Bebas Kai" panose="04050603020B02020204" pitchFamily="82" charset="0"/>
              </a:rPr>
              <a:t>stage</a:t>
            </a:r>
            <a:endParaRPr lang="fr-FR" altLang="fr-FR" dirty="0">
              <a:solidFill>
                <a:srgbClr val="1D71B8"/>
              </a:solidFill>
              <a:latin typeface="Bebas Kai" panose="04050603020B02020204" pitchFamily="82" charset="0"/>
            </a:endParaRPr>
          </a:p>
          <a:p>
            <a:pPr eaLnBrk="1" hangingPunct="1">
              <a:spcBef>
                <a:spcPct val="0"/>
              </a:spcBef>
              <a:buClr>
                <a:schemeClr val="folHlink"/>
              </a:buClr>
              <a:buNone/>
            </a:pPr>
            <a:endParaRPr lang="fr-FR" altLang="fr-FR" sz="600" dirty="0">
              <a:solidFill>
                <a:srgbClr val="1D71B8"/>
              </a:solidFill>
              <a:latin typeface="Calibri" panose="020F0502020204030204" pitchFamily="34" charset="0"/>
            </a:endParaRPr>
          </a:p>
          <a:p>
            <a:pPr eaLnBrk="1" hangingPunct="1">
              <a:spcBef>
                <a:spcPct val="0"/>
              </a:spcBef>
              <a:spcAft>
                <a:spcPts val="300"/>
              </a:spcAft>
              <a:buClr>
                <a:schemeClr val="folHlink"/>
              </a:buClr>
              <a:buNone/>
            </a:pPr>
            <a:r>
              <a:rPr lang="fr-FR" sz="1100" dirty="0">
                <a:latin typeface="+mj-lt"/>
              </a:rPr>
              <a:t>Chaque jour :</a:t>
            </a:r>
          </a:p>
          <a:p>
            <a:pPr marL="171450" indent="-171450" eaLnBrk="1" hangingPunct="1">
              <a:spcBef>
                <a:spcPct val="0"/>
              </a:spcBef>
              <a:spcAft>
                <a:spcPts val="300"/>
              </a:spcAft>
              <a:buClr>
                <a:srgbClr val="2F5597"/>
              </a:buClr>
              <a:buFont typeface="Arial" panose="020B0604020202020204" pitchFamily="34" charset="0"/>
              <a:buChar char="•"/>
            </a:pPr>
            <a:r>
              <a:rPr lang="fr-FR" sz="1100" dirty="0">
                <a:latin typeface="+mj-lt"/>
              </a:rPr>
              <a:t>Des ateliers collectifs à plusieurs pianos à la fois</a:t>
            </a:r>
          </a:p>
          <a:p>
            <a:pPr marL="171450" indent="-171450" eaLnBrk="1" hangingPunct="1">
              <a:spcBef>
                <a:spcPct val="0"/>
              </a:spcBef>
              <a:spcAft>
                <a:spcPts val="300"/>
              </a:spcAft>
              <a:buClr>
                <a:srgbClr val="2F5597"/>
              </a:buClr>
              <a:buFont typeface="Arial" panose="020B0604020202020204" pitchFamily="34" charset="0"/>
              <a:buChar char="•"/>
            </a:pPr>
            <a:r>
              <a:rPr lang="fr-FR" sz="1100" dirty="0">
                <a:latin typeface="+mj-lt"/>
              </a:rPr>
              <a:t>Un atelier pour se familiariser avec les bases de la musique [rythme et mélodie] selon l’approche Martenot</a:t>
            </a:r>
          </a:p>
          <a:p>
            <a:pPr marL="171450" indent="-171450" eaLnBrk="1" hangingPunct="1">
              <a:spcBef>
                <a:spcPct val="0"/>
              </a:spcBef>
              <a:spcAft>
                <a:spcPts val="300"/>
              </a:spcAft>
              <a:buClr>
                <a:srgbClr val="2F5597"/>
              </a:buClr>
              <a:buFont typeface="Arial" panose="020B0604020202020204" pitchFamily="34" charset="0"/>
              <a:buChar char="•"/>
            </a:pPr>
            <a:r>
              <a:rPr lang="fr-FR" sz="1100">
                <a:latin typeface="+mj-lt"/>
              </a:rPr>
              <a:t>Des improvisations</a:t>
            </a:r>
            <a:endParaRPr lang="fr-FR" sz="1100" dirty="0">
              <a:latin typeface="+mj-lt"/>
            </a:endParaRPr>
          </a:p>
          <a:p>
            <a:pPr marL="171450" indent="-171450" eaLnBrk="1" hangingPunct="1">
              <a:spcBef>
                <a:spcPct val="0"/>
              </a:spcBef>
              <a:spcAft>
                <a:spcPts val="300"/>
              </a:spcAft>
              <a:buClr>
                <a:srgbClr val="2F5597"/>
              </a:buClr>
              <a:buFont typeface="Arial" panose="020B0604020202020204" pitchFamily="34" charset="0"/>
              <a:buChar char="•"/>
            </a:pPr>
            <a:r>
              <a:rPr lang="fr-FR" sz="1100" dirty="0">
                <a:latin typeface="+mj-lt"/>
              </a:rPr>
              <a:t>De petits morceaux</a:t>
            </a:r>
          </a:p>
          <a:p>
            <a:pPr marL="171450" indent="-171450" eaLnBrk="1" hangingPunct="1">
              <a:spcBef>
                <a:spcPct val="0"/>
              </a:spcBef>
              <a:spcAft>
                <a:spcPts val="300"/>
              </a:spcAft>
              <a:buClr>
                <a:srgbClr val="2F5597"/>
              </a:buClr>
              <a:buFont typeface="Arial" panose="020B0604020202020204" pitchFamily="34" charset="0"/>
              <a:buChar char="•"/>
            </a:pPr>
            <a:r>
              <a:rPr lang="fr-FR" sz="1100" dirty="0">
                <a:latin typeface="+mj-lt"/>
              </a:rPr>
              <a:t>Une séance de relaxation adaptée aux musiciens</a:t>
            </a:r>
          </a:p>
          <a:p>
            <a:pPr eaLnBrk="1" hangingPunct="1">
              <a:spcBef>
                <a:spcPct val="0"/>
              </a:spcBef>
              <a:spcAft>
                <a:spcPts val="300"/>
              </a:spcAft>
              <a:buClr>
                <a:srgbClr val="2F5597"/>
              </a:buClr>
            </a:pPr>
            <a:endParaRPr lang="fr-FR" altLang="fr-FR" sz="1200" b="1" dirty="0">
              <a:solidFill>
                <a:srgbClr val="0870B7"/>
              </a:solidFill>
              <a:latin typeface="Bebas Kai" panose="04050603020B02020204" pitchFamily="82" charset="0"/>
            </a:endParaRPr>
          </a:p>
          <a:p>
            <a:pPr algn="ctr" eaLnBrk="1" hangingPunct="1">
              <a:spcBef>
                <a:spcPct val="0"/>
              </a:spcBef>
              <a:buClr>
                <a:schemeClr val="folHlink"/>
              </a:buClr>
              <a:buNone/>
            </a:pPr>
            <a:r>
              <a:rPr lang="fr-FR" altLang="fr-FR" b="1" dirty="0">
                <a:solidFill>
                  <a:srgbClr val="0870B7"/>
                </a:solidFill>
                <a:latin typeface="Bebas Kai" panose="04050603020B02020204" pitchFamily="82" charset="0"/>
              </a:rPr>
              <a:t>Qui</a:t>
            </a:r>
            <a:r>
              <a:rPr lang="fr-FR" altLang="fr-FR" sz="900" b="1" dirty="0">
                <a:solidFill>
                  <a:srgbClr val="0870B7"/>
                </a:solidFill>
                <a:latin typeface="Bebas Kai" panose="04050603020B02020204" pitchFamily="82" charset="0"/>
              </a:rPr>
              <a:t> </a:t>
            </a:r>
            <a:r>
              <a:rPr lang="fr-FR" altLang="fr-FR" b="1" dirty="0">
                <a:solidFill>
                  <a:srgbClr val="0870B7"/>
                </a:solidFill>
                <a:latin typeface="Bebas Kai" panose="04050603020B02020204" pitchFamily="82" charset="0"/>
              </a:rPr>
              <a:t>peut</a:t>
            </a:r>
            <a:r>
              <a:rPr lang="fr-FR" altLang="fr-FR" sz="900" b="1" dirty="0">
                <a:solidFill>
                  <a:srgbClr val="0870B7"/>
                </a:solidFill>
                <a:latin typeface="Bebas Kai" panose="04050603020B02020204" pitchFamily="82" charset="0"/>
              </a:rPr>
              <a:t> </a:t>
            </a:r>
            <a:r>
              <a:rPr lang="fr-FR" altLang="fr-FR" b="1" dirty="0">
                <a:solidFill>
                  <a:srgbClr val="0870B7"/>
                </a:solidFill>
                <a:latin typeface="Bebas Kai" panose="04050603020B02020204" pitchFamily="82" charset="0"/>
              </a:rPr>
              <a:t>s’</a:t>
            </a:r>
            <a:r>
              <a:rPr lang="fr-FR" altLang="fr-FR" sz="500" b="1" dirty="0">
                <a:solidFill>
                  <a:srgbClr val="0870B7"/>
                </a:solidFill>
                <a:latin typeface="Bebas Kai" panose="04050603020B02020204" pitchFamily="82" charset="0"/>
              </a:rPr>
              <a:t> </a:t>
            </a:r>
            <a:r>
              <a:rPr lang="fr-FR" altLang="fr-FR" b="1" dirty="0">
                <a:solidFill>
                  <a:srgbClr val="0870B7"/>
                </a:solidFill>
                <a:latin typeface="Bebas Kai" panose="04050603020B02020204" pitchFamily="82" charset="0"/>
              </a:rPr>
              <a:t>inscrire</a:t>
            </a:r>
            <a:r>
              <a:rPr lang="fr-FR" altLang="fr-FR" sz="600" b="1" dirty="0">
                <a:solidFill>
                  <a:srgbClr val="0870B7"/>
                </a:solidFill>
                <a:latin typeface="Bebas Kai" panose="04050603020B02020204" pitchFamily="82" charset="0"/>
              </a:rPr>
              <a:t> </a:t>
            </a:r>
            <a:r>
              <a:rPr lang="fr-FR" altLang="fr-FR" b="1" dirty="0">
                <a:solidFill>
                  <a:srgbClr val="0870B7"/>
                </a:solidFill>
                <a:latin typeface="Bebas Kai" panose="04050603020B02020204" pitchFamily="82" charset="0"/>
              </a:rPr>
              <a:t>?</a:t>
            </a:r>
            <a:r>
              <a:rPr lang="fr-FR" altLang="fr-FR" sz="1400" b="1" dirty="0">
                <a:solidFill>
                  <a:srgbClr val="0870B7"/>
                </a:solidFill>
                <a:latin typeface="Bebas Kai" panose="04050603020B02020204" pitchFamily="82" charset="0"/>
              </a:rPr>
              <a:t> </a:t>
            </a:r>
            <a:endParaRPr lang="fr-FR" altLang="fr-FR" sz="900" dirty="0">
              <a:solidFill>
                <a:srgbClr val="0870B7"/>
              </a:solidFill>
              <a:latin typeface="Bebas Kai" panose="04050603020B02020204" pitchFamily="82" charset="0"/>
            </a:endParaRPr>
          </a:p>
          <a:p>
            <a:pPr eaLnBrk="1" hangingPunct="1">
              <a:spcBef>
                <a:spcPct val="0"/>
              </a:spcBef>
              <a:buClr>
                <a:schemeClr val="folHlink"/>
              </a:buClr>
              <a:buNone/>
            </a:pPr>
            <a:endParaRPr lang="fr-FR" altLang="fr-FR" sz="600" dirty="0">
              <a:solidFill>
                <a:srgbClr val="1D71B8"/>
              </a:solidFill>
            </a:endParaRPr>
          </a:p>
          <a:p>
            <a:pPr algn="ctr" eaLnBrk="1" hangingPunct="1">
              <a:spcBef>
                <a:spcPct val="0"/>
              </a:spcBef>
              <a:buClr>
                <a:schemeClr val="folHlink"/>
              </a:buClr>
              <a:buNone/>
            </a:pPr>
            <a:r>
              <a:rPr lang="fr-FR" sz="1100" dirty="0">
                <a:latin typeface="+mj-lt"/>
              </a:rPr>
              <a:t>Toute personne désireuse de commencer le piano ou d’essayer l’instrument avant de se lancer. Aucune base n’est requise</a:t>
            </a:r>
            <a:r>
              <a:rPr lang="fr-FR" altLang="fr-FR" sz="1100" dirty="0"/>
              <a:t> </a:t>
            </a:r>
          </a:p>
          <a:p>
            <a:pPr eaLnBrk="1" hangingPunct="1">
              <a:spcBef>
                <a:spcPct val="0"/>
              </a:spcBef>
              <a:buClr>
                <a:schemeClr val="folHlink"/>
              </a:buClr>
              <a:buNone/>
            </a:pPr>
            <a:endParaRPr lang="fr-FR" altLang="fr-FR" sz="1035" dirty="0">
              <a:solidFill>
                <a:srgbClr val="1D71B8"/>
              </a:solidFill>
              <a:latin typeface="Tahoma" charset="0"/>
            </a:endParaRPr>
          </a:p>
        </p:txBody>
      </p:sp>
      <p:pic>
        <p:nvPicPr>
          <p:cNvPr id="46" name="Image 45">
            <a:extLst>
              <a:ext uri="{FF2B5EF4-FFF2-40B4-BE49-F238E27FC236}">
                <a16:creationId xmlns:a16="http://schemas.microsoft.com/office/drawing/2014/main" xmlns="" id="{6C8D2574-A58D-D1E7-62C1-1D756F91BE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90690">
            <a:off x="8338387" y="204861"/>
            <a:ext cx="136347" cy="453524"/>
          </a:xfrm>
          <a:prstGeom prst="rect">
            <a:avLst/>
          </a:prstGeom>
        </p:spPr>
      </p:pic>
      <p:pic>
        <p:nvPicPr>
          <p:cNvPr id="48" name="Image 47">
            <a:extLst>
              <a:ext uri="{FF2B5EF4-FFF2-40B4-BE49-F238E27FC236}">
                <a16:creationId xmlns:a16="http://schemas.microsoft.com/office/drawing/2014/main" xmlns="" id="{5A63C4F1-675B-7570-98F9-1B84B6F1FC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8399" y="5665081"/>
            <a:ext cx="322916" cy="428268"/>
          </a:xfrm>
          <a:prstGeom prst="rect">
            <a:avLst/>
          </a:prstGeom>
        </p:spPr>
      </p:pic>
      <p:pic>
        <p:nvPicPr>
          <p:cNvPr id="35" name="Image 34">
            <a:extLst>
              <a:ext uri="{FF2B5EF4-FFF2-40B4-BE49-F238E27FC236}">
                <a16:creationId xmlns:a16="http://schemas.microsoft.com/office/drawing/2014/main" xmlns="" id="{5A27637E-2457-14E3-8DF1-3D6FC3B0637A}"/>
              </a:ext>
            </a:extLst>
          </p:cNvPr>
          <p:cNvPicPr>
            <a:picLocks noChangeAspect="1"/>
          </p:cNvPicPr>
          <p:nvPr/>
        </p:nvPicPr>
        <p:blipFill rotWithShape="1">
          <a:blip r:embed="rId2">
            <a:extLst>
              <a:ext uri="{28A0092B-C50C-407E-A947-70E740481C1C}">
                <a14:useLocalDpi xmlns:a14="http://schemas.microsoft.com/office/drawing/2010/main" val="0"/>
              </a:ext>
            </a:extLst>
          </a:blip>
          <a:srcRect t="-1" r="23124" b="-2849"/>
          <a:stretch/>
        </p:blipFill>
        <p:spPr>
          <a:xfrm>
            <a:off x="8932255" y="6398581"/>
            <a:ext cx="1540218" cy="45719"/>
          </a:xfrm>
          <a:prstGeom prst="rect">
            <a:avLst/>
          </a:prstGeom>
        </p:spPr>
      </p:pic>
      <p:pic>
        <p:nvPicPr>
          <p:cNvPr id="45" name="Image 44">
            <a:extLst>
              <a:ext uri="{FF2B5EF4-FFF2-40B4-BE49-F238E27FC236}">
                <a16:creationId xmlns:a16="http://schemas.microsoft.com/office/drawing/2014/main" xmlns="" id="{3769FA3A-59F3-9F01-24AD-6B3CFBC7F1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0825" y="4082748"/>
            <a:ext cx="842806" cy="363278"/>
          </a:xfrm>
          <a:prstGeom prst="rect">
            <a:avLst/>
          </a:prstGeom>
        </p:spPr>
      </p:pic>
      <p:pic>
        <p:nvPicPr>
          <p:cNvPr id="47" name="Image 46">
            <a:extLst>
              <a:ext uri="{FF2B5EF4-FFF2-40B4-BE49-F238E27FC236}">
                <a16:creationId xmlns:a16="http://schemas.microsoft.com/office/drawing/2014/main" xmlns="" id="{3294ACFF-04DD-B263-E582-0E1F08C920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7134653" y="3747128"/>
            <a:ext cx="842806" cy="363278"/>
          </a:xfrm>
          <a:prstGeom prst="rect">
            <a:avLst/>
          </a:prstGeom>
        </p:spPr>
      </p:pic>
      <p:pic>
        <p:nvPicPr>
          <p:cNvPr id="50" name="Image 49">
            <a:extLst>
              <a:ext uri="{FF2B5EF4-FFF2-40B4-BE49-F238E27FC236}">
                <a16:creationId xmlns:a16="http://schemas.microsoft.com/office/drawing/2014/main" xmlns="" id="{FE7EEF13-3D05-11D7-9AB4-48413D3F8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1094537">
            <a:off x="6993222" y="4273021"/>
            <a:ext cx="1249447" cy="363278"/>
          </a:xfrm>
          <a:prstGeom prst="rect">
            <a:avLst/>
          </a:prstGeom>
        </p:spPr>
      </p:pic>
      <p:pic>
        <p:nvPicPr>
          <p:cNvPr id="52" name="Image 51">
            <a:extLst>
              <a:ext uri="{FF2B5EF4-FFF2-40B4-BE49-F238E27FC236}">
                <a16:creationId xmlns:a16="http://schemas.microsoft.com/office/drawing/2014/main" xmlns="" id="{4C1AD45E-AFD0-CFF9-4A05-A82352D3BC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1421507">
            <a:off x="5943912" y="4786057"/>
            <a:ext cx="957852" cy="363278"/>
          </a:xfrm>
          <a:prstGeom prst="rect">
            <a:avLst/>
          </a:prstGeom>
        </p:spPr>
      </p:pic>
      <p:pic>
        <p:nvPicPr>
          <p:cNvPr id="53" name="Image 52">
            <a:extLst>
              <a:ext uri="{FF2B5EF4-FFF2-40B4-BE49-F238E27FC236}">
                <a16:creationId xmlns:a16="http://schemas.microsoft.com/office/drawing/2014/main" xmlns="" id="{8BF8C2A8-DC62-7D7F-53B7-D2C310A837F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78953">
            <a:off x="7176381" y="4887305"/>
            <a:ext cx="596280" cy="471307"/>
          </a:xfrm>
          <a:prstGeom prst="rect">
            <a:avLst/>
          </a:prstGeom>
        </p:spPr>
      </p:pic>
      <p:pic>
        <p:nvPicPr>
          <p:cNvPr id="55" name="Image 54">
            <a:extLst>
              <a:ext uri="{FF2B5EF4-FFF2-40B4-BE49-F238E27FC236}">
                <a16:creationId xmlns:a16="http://schemas.microsoft.com/office/drawing/2014/main" xmlns="" id="{2E1C922D-A2A9-0441-4A98-DDED35CDEA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1498848">
            <a:off x="6611026" y="5451485"/>
            <a:ext cx="762757" cy="363278"/>
          </a:xfrm>
          <a:prstGeom prst="rect">
            <a:avLst/>
          </a:prstGeom>
        </p:spPr>
      </p:pic>
      <p:pic>
        <p:nvPicPr>
          <p:cNvPr id="62" name="Image 61">
            <a:extLst>
              <a:ext uri="{FF2B5EF4-FFF2-40B4-BE49-F238E27FC236}">
                <a16:creationId xmlns:a16="http://schemas.microsoft.com/office/drawing/2014/main" xmlns="" id="{2327E0FA-C90B-08F4-F3F1-C70CC02C4F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9033" y="1987849"/>
            <a:ext cx="322916" cy="428268"/>
          </a:xfrm>
          <a:prstGeom prst="rect">
            <a:avLst/>
          </a:prstGeom>
        </p:spPr>
      </p:pic>
      <p:grpSp>
        <p:nvGrpSpPr>
          <p:cNvPr id="14" name="Groupe 13">
            <a:extLst>
              <a:ext uri="{FF2B5EF4-FFF2-40B4-BE49-F238E27FC236}">
                <a16:creationId xmlns:a16="http://schemas.microsoft.com/office/drawing/2014/main" xmlns="" id="{28464E71-D269-C723-C02A-6270FAFB3B2E}"/>
              </a:ext>
            </a:extLst>
          </p:cNvPr>
          <p:cNvGrpSpPr/>
          <p:nvPr/>
        </p:nvGrpSpPr>
        <p:grpSpPr>
          <a:xfrm>
            <a:off x="779415" y="6080714"/>
            <a:ext cx="1065106" cy="1364122"/>
            <a:chOff x="-1677187" y="6080714"/>
            <a:chExt cx="1065106" cy="1364122"/>
          </a:xfrm>
        </p:grpSpPr>
        <p:pic>
          <p:nvPicPr>
            <p:cNvPr id="9" name="Picture 2" descr="C:\Users\SONY\hubiC\Documents\A la plage musicale Quimperlé Clohars\Classes et séjours musicaux\Classe d'improvisation piano Patrick Vo Vang Phuc\Photo Patrick Vo Vang Phuc\Portrait PVVP pour site internet fin 2018.jpg">
              <a:extLst>
                <a:ext uri="{FF2B5EF4-FFF2-40B4-BE49-F238E27FC236}">
                  <a16:creationId xmlns:a16="http://schemas.microsoft.com/office/drawing/2014/main" xmlns="" id="{134A9661-89B1-527F-66AD-06E38B1970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20000">
              <a:off x="-1501333" y="6225561"/>
              <a:ext cx="728300" cy="113839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Une image contenant texte, moniteur, clipart, appareil de cuisine&#10;&#10;Description générée automatiquement">
              <a:extLst>
                <a:ext uri="{FF2B5EF4-FFF2-40B4-BE49-F238E27FC236}">
                  <a16:creationId xmlns:a16="http://schemas.microsoft.com/office/drawing/2014/main" xmlns="" id="{BF87B594-5325-0251-C048-528C7F432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380000" flipV="1">
              <a:off x="-1826695" y="6230222"/>
              <a:ext cx="1364122" cy="1065106"/>
            </a:xfrm>
            <a:prstGeom prst="rect">
              <a:avLst/>
            </a:prstGeom>
          </p:spPr>
        </p:pic>
        <p:sp>
          <p:nvSpPr>
            <p:cNvPr id="13" name="Ellipse 12">
              <a:extLst>
                <a:ext uri="{FF2B5EF4-FFF2-40B4-BE49-F238E27FC236}">
                  <a16:creationId xmlns:a16="http://schemas.microsoft.com/office/drawing/2014/main" xmlns="" id="{F2EFB729-91B3-CD47-793D-826C76EF0500}"/>
                </a:ext>
              </a:extLst>
            </p:cNvPr>
            <p:cNvSpPr/>
            <p:nvPr/>
          </p:nvSpPr>
          <p:spPr>
            <a:xfrm>
              <a:off x="-1659402" y="6280908"/>
              <a:ext cx="117205" cy="162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a:extLst>
              <a:ext uri="{FF2B5EF4-FFF2-40B4-BE49-F238E27FC236}">
                <a16:creationId xmlns:a16="http://schemas.microsoft.com/office/drawing/2014/main" xmlns="" id="{33146890-BBCD-62A0-7321-A451AC10D83E}"/>
              </a:ext>
            </a:extLst>
          </p:cNvPr>
          <p:cNvSpPr txBox="1"/>
          <p:nvPr/>
        </p:nvSpPr>
        <p:spPr>
          <a:xfrm rot="-360000">
            <a:off x="2642587" y="4019367"/>
            <a:ext cx="2666301" cy="1377813"/>
          </a:xfrm>
          <a:prstGeom prst="rect">
            <a:avLst/>
          </a:prstGeom>
          <a:noFill/>
        </p:spPr>
        <p:txBody>
          <a:bodyPr wrap="square">
            <a:spAutoFit/>
          </a:bodyPr>
          <a:lstStyle/>
          <a:p>
            <a:pPr algn="ctr" eaLnBrk="1" hangingPunct="1">
              <a:spcBef>
                <a:spcPct val="0"/>
              </a:spcBef>
              <a:buFontTx/>
              <a:buNone/>
            </a:pPr>
            <a:r>
              <a:rPr lang="fr-FR" altLang="fr-FR" sz="1273" b="1" i="1" dirty="0">
                <a:solidFill>
                  <a:schemeClr val="bg1"/>
                </a:solidFill>
                <a:latin typeface="Calibri" panose="020F0502020204030204" pitchFamily="34" charset="0"/>
              </a:rPr>
              <a:t>« Apprendre le piano en cours collectifs permet de bénéficier de la stimulation du groupe, de s’inspirer des progrès des autres et surtout de rompre avec la solitude du pianiste en jouant avec les autres »</a:t>
            </a:r>
            <a:endParaRPr lang="fr-FR" altLang="fr-FR" sz="1273" i="1" dirty="0">
              <a:solidFill>
                <a:schemeClr val="bg1"/>
              </a:solidFill>
              <a:latin typeface="Calibri" panose="020F0502020204030204" pitchFamily="34" charset="0"/>
            </a:endParaRPr>
          </a:p>
          <a:p>
            <a:pPr algn="r" eaLnBrk="1" hangingPunct="1">
              <a:spcBef>
                <a:spcPct val="0"/>
              </a:spcBef>
              <a:buFontTx/>
              <a:buNone/>
            </a:pPr>
            <a:r>
              <a:rPr lang="fr-FR" altLang="fr-FR" sz="716" dirty="0">
                <a:solidFill>
                  <a:schemeClr val="bg1"/>
                </a:solidFill>
                <a:latin typeface="Calibri" panose="020F0502020204030204" pitchFamily="34" charset="0"/>
              </a:rPr>
              <a:t> </a:t>
            </a:r>
          </a:p>
        </p:txBody>
      </p:sp>
      <p:pic>
        <p:nvPicPr>
          <p:cNvPr id="4" name="Image 3">
            <a:extLst>
              <a:ext uri="{FF2B5EF4-FFF2-40B4-BE49-F238E27FC236}">
                <a16:creationId xmlns:a16="http://schemas.microsoft.com/office/drawing/2014/main" xmlns="" id="{7BB32665-2619-03BF-8D6C-BD526E0A2B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200000">
            <a:off x="5553387" y="5338507"/>
            <a:ext cx="957852" cy="363278"/>
          </a:xfrm>
          <a:prstGeom prst="rect">
            <a:avLst/>
          </a:prstGeom>
        </p:spPr>
      </p:pic>
      <p:sp>
        <p:nvSpPr>
          <p:cNvPr id="12" name="ZoneTexte 11">
            <a:extLst>
              <a:ext uri="{FF2B5EF4-FFF2-40B4-BE49-F238E27FC236}">
                <a16:creationId xmlns:a16="http://schemas.microsoft.com/office/drawing/2014/main" xmlns="" id="{9A121521-5B7B-D7A8-FB01-1E3AA588CCCF}"/>
              </a:ext>
            </a:extLst>
          </p:cNvPr>
          <p:cNvSpPr txBox="1"/>
          <p:nvPr/>
        </p:nvSpPr>
        <p:spPr>
          <a:xfrm rot="-780000">
            <a:off x="5539797" y="5340747"/>
            <a:ext cx="981014" cy="312714"/>
          </a:xfrm>
          <a:prstGeom prst="rect">
            <a:avLst/>
          </a:prstGeom>
          <a:noFill/>
        </p:spPr>
        <p:txBody>
          <a:bodyPr wrap="square">
            <a:spAutoFit/>
          </a:bodyPr>
          <a:lstStyle/>
          <a:p>
            <a:pPr algn="ctr"/>
            <a:r>
              <a:rPr lang="fr-FR" sz="1432" dirty="0">
                <a:solidFill>
                  <a:srgbClr val="0870B7"/>
                </a:solidFill>
                <a:latin typeface="Chicola Smoothy" panose="02000500000000000000" pitchFamily="2" charset="0"/>
              </a:rPr>
              <a:t>Détente</a:t>
            </a:r>
          </a:p>
        </p:txBody>
      </p:sp>
    </p:spTree>
    <p:extLst>
      <p:ext uri="{BB962C8B-B14F-4D97-AF65-F5344CB8AC3E}">
        <p14:creationId xmlns:p14="http://schemas.microsoft.com/office/powerpoint/2010/main" val="12969884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2963</TotalTime>
  <Words>389</Words>
  <Application>Microsoft Macintosh PowerPoint</Application>
  <PresentationFormat>Personnalisé</PresentationFormat>
  <Paragraphs>132</Paragraphs>
  <Slides>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vt:i4>
      </vt:variant>
    </vt:vector>
  </HeadingPairs>
  <TitlesOfParts>
    <vt:vector size="11" baseType="lpstr">
      <vt:lpstr>Arial</vt:lpstr>
      <vt:lpstr>Bebas Kai</vt:lpstr>
      <vt:lpstr>Bebaskai</vt:lpstr>
      <vt:lpstr>Calibri</vt:lpstr>
      <vt:lpstr>Calibri Light</vt:lpstr>
      <vt:lpstr>Chicola Smoothy</vt:lpstr>
      <vt:lpstr>Tahoma</vt:lpstr>
      <vt:lpstr>Wingdings</vt:lpstr>
      <vt:lpstr>Thème Office</vt:lpstr>
      <vt:lpstr>Présentation PowerPoint</vt:lpstr>
      <vt:lpstr>Présentation PowerPoint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Galliot</dc:creator>
  <cp:lastModifiedBy>gorisse pascale</cp:lastModifiedBy>
  <cp:revision>88</cp:revision>
  <cp:lastPrinted>2023-02-01T17:24:41Z</cp:lastPrinted>
  <dcterms:created xsi:type="dcterms:W3CDTF">2023-01-22T10:06:23Z</dcterms:created>
  <dcterms:modified xsi:type="dcterms:W3CDTF">2023-03-30T09:54:57Z</dcterms:modified>
</cp:coreProperties>
</file>